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Open Sans Bold" charset="1" panose="020B0806030504020204"/>
      <p:regular r:id="rId26"/>
    </p:embeddedFont>
    <p:embeddedFont>
      <p:font typeface="Open Sans" charset="1" panose="020B0606030504020204"/>
      <p:regular r:id="rId27"/>
    </p:embeddedFont>
    <p:embeddedFont>
      <p:font typeface="DM Sans Bold"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rohitlee/Football-League-Prediction"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https://fbref.com/en/comps/9/Premier-League-Stats"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https://fbref.com/en/comps/9/Premier-League-Stats"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3297237"/>
            <a:ext cx="8724294" cy="3873500"/>
          </a:xfrm>
          <a:prstGeom prst="rect">
            <a:avLst/>
          </a:prstGeom>
        </p:spPr>
        <p:txBody>
          <a:bodyPr anchor="t" rtlCol="false" tIns="0" lIns="0" bIns="0" rIns="0">
            <a:spAutoFit/>
          </a:bodyPr>
          <a:lstStyle/>
          <a:p>
            <a:pPr algn="l">
              <a:lnSpc>
                <a:spcPts val="10000"/>
              </a:lnSpc>
            </a:pPr>
            <a:r>
              <a:rPr lang="en-US" sz="10000" b="true">
                <a:solidFill>
                  <a:srgbClr val="FDFDFC"/>
                </a:solidFill>
                <a:latin typeface="Open Sans Bold"/>
                <a:ea typeface="Open Sans Bold"/>
                <a:cs typeface="Open Sans Bold"/>
                <a:sym typeface="Open Sans Bold"/>
              </a:rPr>
              <a:t>FOOTBALL</a:t>
            </a:r>
          </a:p>
          <a:p>
            <a:pPr algn="l">
              <a:lnSpc>
                <a:spcPts val="10000"/>
              </a:lnSpc>
            </a:pPr>
            <a:r>
              <a:rPr lang="en-US" sz="10000" b="true">
                <a:solidFill>
                  <a:srgbClr val="FDFDFC"/>
                </a:solidFill>
                <a:latin typeface="Open Sans Bold"/>
                <a:ea typeface="Open Sans Bold"/>
                <a:cs typeface="Open Sans Bold"/>
                <a:sym typeface="Open Sans Bold"/>
              </a:rPr>
              <a:t>LEAGUE</a:t>
            </a:r>
          </a:p>
          <a:p>
            <a:pPr algn="l">
              <a:lnSpc>
                <a:spcPts val="10000"/>
              </a:lnSpc>
            </a:pPr>
            <a:r>
              <a:rPr lang="en-US" sz="10000" b="true">
                <a:solidFill>
                  <a:srgbClr val="FDFDFC"/>
                </a:solidFill>
                <a:latin typeface="Open Sans Bold"/>
                <a:ea typeface="Open Sans Bold"/>
                <a:cs typeface="Open Sans Bold"/>
                <a:sym typeface="Open Sans Bold"/>
              </a:rPr>
              <a:t>PREDICTION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256095" y="1028700"/>
            <a:ext cx="11775810" cy="7830913"/>
          </a:xfrm>
          <a:custGeom>
            <a:avLst/>
            <a:gdLst/>
            <a:ahLst/>
            <a:cxnLst/>
            <a:rect r="r" b="b" t="t" l="l"/>
            <a:pathLst>
              <a:path h="7830913" w="11775810">
                <a:moveTo>
                  <a:pt x="0" y="0"/>
                </a:moveTo>
                <a:lnTo>
                  <a:pt x="11775810" y="0"/>
                </a:lnTo>
                <a:lnTo>
                  <a:pt x="11775810" y="7830913"/>
                </a:lnTo>
                <a:lnTo>
                  <a:pt x="0" y="7830913"/>
                </a:lnTo>
                <a:lnTo>
                  <a:pt x="0" y="0"/>
                </a:lnTo>
                <a:close/>
              </a:path>
            </a:pathLst>
          </a:custGeom>
          <a:blipFill>
            <a:blip r:embed="rId2"/>
            <a:stretch>
              <a:fillRect l="0" t="0" r="0" b="0"/>
            </a:stretch>
          </a:blipFill>
        </p:spPr>
      </p:sp>
      <p:sp>
        <p:nvSpPr>
          <p:cNvPr name="TextBox 3" id="3"/>
          <p:cNvSpPr txBox="true"/>
          <p:nvPr/>
        </p:nvSpPr>
        <p:spPr>
          <a:xfrm rot="0">
            <a:off x="2279727" y="9005570"/>
            <a:ext cx="13728547" cy="448310"/>
          </a:xfrm>
          <a:prstGeom prst="rect">
            <a:avLst/>
          </a:prstGeom>
        </p:spPr>
        <p:txBody>
          <a:bodyPr anchor="t" rtlCol="false" tIns="0" lIns="0" bIns="0" rIns="0">
            <a:spAutoFit/>
          </a:bodyPr>
          <a:lstStyle/>
          <a:p>
            <a:pPr algn="ctr">
              <a:lnSpc>
                <a:spcPts val="3640"/>
              </a:lnSpc>
            </a:pPr>
            <a:r>
              <a:rPr lang="en-US" sz="2600">
                <a:solidFill>
                  <a:srgbClr val="000000"/>
                </a:solidFill>
                <a:latin typeface="Open Sans"/>
                <a:ea typeface="Open Sans"/>
                <a:cs typeface="Open Sans"/>
                <a:sym typeface="Open Sans"/>
              </a:rPr>
              <a:t>Identifying variables that can most effectively predict the match result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2485536" y="1173391"/>
            <a:ext cx="13316928" cy="7940218"/>
          </a:xfrm>
          <a:custGeom>
            <a:avLst/>
            <a:gdLst/>
            <a:ahLst/>
            <a:cxnLst/>
            <a:rect r="r" b="b" t="t" l="l"/>
            <a:pathLst>
              <a:path h="7940218" w="13316928">
                <a:moveTo>
                  <a:pt x="0" y="0"/>
                </a:moveTo>
                <a:lnTo>
                  <a:pt x="13316928" y="0"/>
                </a:lnTo>
                <a:lnTo>
                  <a:pt x="13316928" y="7940218"/>
                </a:lnTo>
                <a:lnTo>
                  <a:pt x="0" y="7940218"/>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5433506" y="7717823"/>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/12</a:t>
            </a:r>
          </a:p>
        </p:txBody>
      </p:sp>
      <p:grpSp>
        <p:nvGrpSpPr>
          <p:cNvPr name="Group 3" id="3"/>
          <p:cNvGrpSpPr/>
          <p:nvPr/>
        </p:nvGrpSpPr>
        <p:grpSpPr>
          <a:xfrm rot="0">
            <a:off x="8199269" y="4805703"/>
            <a:ext cx="2091223" cy="3069797"/>
            <a:chOff x="0" y="0"/>
            <a:chExt cx="2788297" cy="4093062"/>
          </a:xfrm>
        </p:grpSpPr>
        <p:sp>
          <p:nvSpPr>
            <p:cNvPr name="Freeform 4" id="4"/>
            <p:cNvSpPr/>
            <p:nvPr/>
          </p:nvSpPr>
          <p:spPr>
            <a:xfrm flipH="false" flipV="false" rot="0">
              <a:off x="0" y="0"/>
              <a:ext cx="2788297" cy="4021936"/>
            </a:xfrm>
            <a:custGeom>
              <a:avLst/>
              <a:gdLst/>
              <a:ahLst/>
              <a:cxnLst/>
              <a:rect r="r" b="b" t="t" l="l"/>
              <a:pathLst>
                <a:path h="4021936" w="2788297">
                  <a:moveTo>
                    <a:pt x="0" y="0"/>
                  </a:moveTo>
                  <a:lnTo>
                    <a:pt x="2788297" y="0"/>
                  </a:lnTo>
                  <a:lnTo>
                    <a:pt x="2788297" y="4021936"/>
                  </a:lnTo>
                  <a:lnTo>
                    <a:pt x="0" y="4021936"/>
                  </a:lnTo>
                  <a:lnTo>
                    <a:pt x="0" y="0"/>
                  </a:lnTo>
                  <a:close/>
                </a:path>
              </a:pathLst>
            </a:custGeom>
            <a:blipFill>
              <a:blip r:embed="rId2"/>
              <a:stretch>
                <a:fillRect l="-288118" t="0" r="-29735" b="-93003"/>
              </a:stretch>
            </a:blipFill>
          </p:spPr>
        </p:sp>
        <p:grpSp>
          <p:nvGrpSpPr>
            <p:cNvPr name="Group 5" id="5"/>
            <p:cNvGrpSpPr/>
            <p:nvPr/>
          </p:nvGrpSpPr>
          <p:grpSpPr>
            <a:xfrm rot="0">
              <a:off x="407075" y="3735590"/>
              <a:ext cx="1425480" cy="357472"/>
              <a:chOff x="0" y="0"/>
              <a:chExt cx="356981" cy="89521"/>
            </a:xfrm>
          </p:grpSpPr>
          <p:sp>
            <p:nvSpPr>
              <p:cNvPr name="Freeform 6" id="6"/>
              <p:cNvSpPr/>
              <p:nvPr/>
            </p:nvSpPr>
            <p:spPr>
              <a:xfrm flipH="false" flipV="false" rot="0">
                <a:off x="0" y="0"/>
                <a:ext cx="356981" cy="89521"/>
              </a:xfrm>
              <a:custGeom>
                <a:avLst/>
                <a:gdLst/>
                <a:ahLst/>
                <a:cxnLst/>
                <a:rect r="r" b="b" t="t" l="l"/>
                <a:pathLst>
                  <a:path h="89521" w="356981">
                    <a:moveTo>
                      <a:pt x="0" y="0"/>
                    </a:moveTo>
                    <a:lnTo>
                      <a:pt x="356981" y="0"/>
                    </a:lnTo>
                    <a:lnTo>
                      <a:pt x="356981" y="89521"/>
                    </a:lnTo>
                    <a:lnTo>
                      <a:pt x="0" y="89521"/>
                    </a:lnTo>
                    <a:close/>
                  </a:path>
                </a:pathLst>
              </a:custGeom>
              <a:solidFill>
                <a:srgbClr val="F8F8F8"/>
              </a:solidFill>
            </p:spPr>
          </p:sp>
          <p:sp>
            <p:nvSpPr>
              <p:cNvPr name="TextBox 7" id="7"/>
              <p:cNvSpPr txBox="true"/>
              <p:nvPr/>
            </p:nvSpPr>
            <p:spPr>
              <a:xfrm>
                <a:off x="0" y="-28575"/>
                <a:ext cx="356981" cy="118096"/>
              </a:xfrm>
              <a:prstGeom prst="rect">
                <a:avLst/>
              </a:prstGeom>
            </p:spPr>
            <p:txBody>
              <a:bodyPr anchor="ctr" rtlCol="false" tIns="50800" lIns="50800" bIns="50800" rIns="50800"/>
              <a:lstStyle/>
              <a:p>
                <a:pPr algn="ctr">
                  <a:lnSpc>
                    <a:spcPts val="2114"/>
                  </a:lnSpc>
                </a:pPr>
              </a:p>
            </p:txBody>
          </p:sp>
        </p:grpSp>
        <p:grpSp>
          <p:nvGrpSpPr>
            <p:cNvPr name="Group 8" id="8"/>
            <p:cNvGrpSpPr/>
            <p:nvPr/>
          </p:nvGrpSpPr>
          <p:grpSpPr>
            <a:xfrm rot="0">
              <a:off x="906261" y="3257236"/>
              <a:ext cx="896921" cy="764700"/>
              <a:chOff x="0" y="0"/>
              <a:chExt cx="224615" cy="191503"/>
            </a:xfrm>
          </p:grpSpPr>
          <p:sp>
            <p:nvSpPr>
              <p:cNvPr name="Freeform 9" id="9"/>
              <p:cNvSpPr/>
              <p:nvPr/>
            </p:nvSpPr>
            <p:spPr>
              <a:xfrm flipH="false" flipV="false" rot="0">
                <a:off x="0" y="0"/>
                <a:ext cx="224615" cy="191503"/>
              </a:xfrm>
              <a:custGeom>
                <a:avLst/>
                <a:gdLst/>
                <a:ahLst/>
                <a:cxnLst/>
                <a:rect r="r" b="b" t="t" l="l"/>
                <a:pathLst>
                  <a:path h="191503" w="224615">
                    <a:moveTo>
                      <a:pt x="0" y="0"/>
                    </a:moveTo>
                    <a:lnTo>
                      <a:pt x="224615" y="0"/>
                    </a:lnTo>
                    <a:lnTo>
                      <a:pt x="224615" y="191503"/>
                    </a:lnTo>
                    <a:lnTo>
                      <a:pt x="0" y="191503"/>
                    </a:lnTo>
                    <a:close/>
                  </a:path>
                </a:pathLst>
              </a:custGeom>
              <a:solidFill>
                <a:srgbClr val="F8F8F8"/>
              </a:solidFill>
            </p:spPr>
          </p:sp>
          <p:sp>
            <p:nvSpPr>
              <p:cNvPr name="TextBox 10" id="10"/>
              <p:cNvSpPr txBox="true"/>
              <p:nvPr/>
            </p:nvSpPr>
            <p:spPr>
              <a:xfrm>
                <a:off x="0" y="-28575"/>
                <a:ext cx="224615" cy="220078"/>
              </a:xfrm>
              <a:prstGeom prst="rect">
                <a:avLst/>
              </a:prstGeom>
            </p:spPr>
            <p:txBody>
              <a:bodyPr anchor="ctr" rtlCol="false" tIns="50800" lIns="50800" bIns="50800" rIns="50800"/>
              <a:lstStyle/>
              <a:p>
                <a:pPr algn="ctr">
                  <a:lnSpc>
                    <a:spcPts val="2114"/>
                  </a:lnSpc>
                </a:pPr>
              </a:p>
            </p:txBody>
          </p:sp>
        </p:grpSp>
      </p:grpSp>
      <p:grpSp>
        <p:nvGrpSpPr>
          <p:cNvPr name="Group 11" id="11"/>
          <p:cNvGrpSpPr/>
          <p:nvPr/>
        </p:nvGrpSpPr>
        <p:grpSpPr>
          <a:xfrm rot="0">
            <a:off x="7131964" y="2925159"/>
            <a:ext cx="5402631" cy="2015341"/>
            <a:chOff x="0" y="0"/>
            <a:chExt cx="7203509" cy="2687121"/>
          </a:xfrm>
        </p:grpSpPr>
        <p:sp>
          <p:nvSpPr>
            <p:cNvPr name="Freeform 12" id="12"/>
            <p:cNvSpPr/>
            <p:nvPr/>
          </p:nvSpPr>
          <p:spPr>
            <a:xfrm flipH="false" flipV="false" rot="0">
              <a:off x="0" y="595791"/>
              <a:ext cx="6591099" cy="2091330"/>
            </a:xfrm>
            <a:custGeom>
              <a:avLst/>
              <a:gdLst/>
              <a:ahLst/>
              <a:cxnLst/>
              <a:rect r="r" b="b" t="t" l="l"/>
              <a:pathLst>
                <a:path h="2091330" w="6591099">
                  <a:moveTo>
                    <a:pt x="0" y="0"/>
                  </a:moveTo>
                  <a:lnTo>
                    <a:pt x="6591099" y="0"/>
                  </a:lnTo>
                  <a:lnTo>
                    <a:pt x="6591099" y="2091330"/>
                  </a:lnTo>
                  <a:lnTo>
                    <a:pt x="0" y="2091330"/>
                  </a:lnTo>
                  <a:lnTo>
                    <a:pt x="0" y="0"/>
                  </a:lnTo>
                  <a:close/>
                </a:path>
              </a:pathLst>
            </a:custGeom>
            <a:blipFill>
              <a:blip r:embed="rId2"/>
              <a:stretch>
                <a:fillRect l="0" t="-174575" r="-42588" b="-24827"/>
              </a:stretch>
            </a:blipFill>
          </p:spPr>
        </p:sp>
        <p:grpSp>
          <p:nvGrpSpPr>
            <p:cNvPr name="Group 13" id="13"/>
            <p:cNvGrpSpPr/>
            <p:nvPr/>
          </p:nvGrpSpPr>
          <p:grpSpPr>
            <a:xfrm rot="0">
              <a:off x="6043506" y="0"/>
              <a:ext cx="1160003" cy="1307878"/>
              <a:chOff x="0" y="0"/>
              <a:chExt cx="291756" cy="328948"/>
            </a:xfrm>
          </p:grpSpPr>
          <p:sp>
            <p:nvSpPr>
              <p:cNvPr name="Freeform 14" id="14"/>
              <p:cNvSpPr/>
              <p:nvPr/>
            </p:nvSpPr>
            <p:spPr>
              <a:xfrm flipH="false" flipV="false" rot="0">
                <a:off x="0" y="0"/>
                <a:ext cx="291756" cy="328948"/>
              </a:xfrm>
              <a:custGeom>
                <a:avLst/>
                <a:gdLst/>
                <a:ahLst/>
                <a:cxnLst/>
                <a:rect r="r" b="b" t="t" l="l"/>
                <a:pathLst>
                  <a:path h="328948" w="291756">
                    <a:moveTo>
                      <a:pt x="0" y="0"/>
                    </a:moveTo>
                    <a:lnTo>
                      <a:pt x="291756" y="0"/>
                    </a:lnTo>
                    <a:lnTo>
                      <a:pt x="291756" y="328948"/>
                    </a:lnTo>
                    <a:lnTo>
                      <a:pt x="0" y="328948"/>
                    </a:lnTo>
                    <a:close/>
                  </a:path>
                </a:pathLst>
              </a:custGeom>
              <a:solidFill>
                <a:srgbClr val="F8F8F8"/>
              </a:solidFill>
            </p:spPr>
          </p:sp>
          <p:sp>
            <p:nvSpPr>
              <p:cNvPr name="TextBox 15" id="15"/>
              <p:cNvSpPr txBox="true"/>
              <p:nvPr/>
            </p:nvSpPr>
            <p:spPr>
              <a:xfrm>
                <a:off x="0" y="-28575"/>
                <a:ext cx="291756" cy="357523"/>
              </a:xfrm>
              <a:prstGeom prst="rect">
                <a:avLst/>
              </a:prstGeom>
            </p:spPr>
            <p:txBody>
              <a:bodyPr anchor="ctr" rtlCol="false" tIns="50800" lIns="50800" bIns="50800" rIns="50800"/>
              <a:lstStyle/>
              <a:p>
                <a:pPr algn="ctr">
                  <a:lnSpc>
                    <a:spcPts val="2114"/>
                  </a:lnSpc>
                </a:pPr>
              </a:p>
            </p:txBody>
          </p:sp>
        </p:grpSp>
      </p:grpSp>
      <p:grpSp>
        <p:nvGrpSpPr>
          <p:cNvPr name="Group 16" id="16"/>
          <p:cNvGrpSpPr/>
          <p:nvPr/>
        </p:nvGrpSpPr>
        <p:grpSpPr>
          <a:xfrm rot="0">
            <a:off x="8544876" y="180732"/>
            <a:ext cx="3162664" cy="3074488"/>
            <a:chOff x="0" y="0"/>
            <a:chExt cx="4216885" cy="4099317"/>
          </a:xfrm>
        </p:grpSpPr>
        <p:sp>
          <p:nvSpPr>
            <p:cNvPr name="Freeform 17" id="17"/>
            <p:cNvSpPr/>
            <p:nvPr/>
          </p:nvSpPr>
          <p:spPr>
            <a:xfrm flipH="false" flipV="false" rot="0">
              <a:off x="482209" y="286492"/>
              <a:ext cx="3734676" cy="3812825"/>
            </a:xfrm>
            <a:custGeom>
              <a:avLst/>
              <a:gdLst/>
              <a:ahLst/>
              <a:cxnLst/>
              <a:rect r="r" b="b" t="t" l="l"/>
              <a:pathLst>
                <a:path h="3812825" w="3734676">
                  <a:moveTo>
                    <a:pt x="0" y="0"/>
                  </a:moveTo>
                  <a:lnTo>
                    <a:pt x="3734676" y="0"/>
                  </a:lnTo>
                  <a:lnTo>
                    <a:pt x="3734676" y="3812825"/>
                  </a:lnTo>
                  <a:lnTo>
                    <a:pt x="0" y="3812825"/>
                  </a:lnTo>
                  <a:lnTo>
                    <a:pt x="0" y="0"/>
                  </a:lnTo>
                  <a:close/>
                </a:path>
              </a:pathLst>
            </a:custGeom>
            <a:blipFill>
              <a:blip r:embed="rId2"/>
              <a:stretch>
                <a:fillRect l="-158299" t="-68564" r="0" b="0"/>
              </a:stretch>
            </a:blipFill>
          </p:spPr>
        </p:sp>
        <p:grpSp>
          <p:nvGrpSpPr>
            <p:cNvPr name="Group 18" id="18"/>
            <p:cNvGrpSpPr/>
            <p:nvPr/>
          </p:nvGrpSpPr>
          <p:grpSpPr>
            <a:xfrm rot="0">
              <a:off x="0" y="2192904"/>
              <a:ext cx="1265185" cy="1332412"/>
              <a:chOff x="0" y="0"/>
              <a:chExt cx="340125" cy="358198"/>
            </a:xfrm>
          </p:grpSpPr>
          <p:sp>
            <p:nvSpPr>
              <p:cNvPr name="Freeform 19" id="19"/>
              <p:cNvSpPr/>
              <p:nvPr/>
            </p:nvSpPr>
            <p:spPr>
              <a:xfrm flipH="false" flipV="false" rot="0">
                <a:off x="0" y="0"/>
                <a:ext cx="340125" cy="358198"/>
              </a:xfrm>
              <a:custGeom>
                <a:avLst/>
                <a:gdLst/>
                <a:ahLst/>
                <a:cxnLst/>
                <a:rect r="r" b="b" t="t" l="l"/>
                <a:pathLst>
                  <a:path h="358198" w="340125">
                    <a:moveTo>
                      <a:pt x="0" y="0"/>
                    </a:moveTo>
                    <a:lnTo>
                      <a:pt x="340125" y="0"/>
                    </a:lnTo>
                    <a:lnTo>
                      <a:pt x="340125" y="358198"/>
                    </a:lnTo>
                    <a:lnTo>
                      <a:pt x="0" y="358198"/>
                    </a:lnTo>
                    <a:close/>
                  </a:path>
                </a:pathLst>
              </a:custGeom>
              <a:solidFill>
                <a:srgbClr val="F8F8F8"/>
              </a:solidFill>
            </p:spPr>
          </p:sp>
          <p:sp>
            <p:nvSpPr>
              <p:cNvPr name="TextBox 20" id="20"/>
              <p:cNvSpPr txBox="true"/>
              <p:nvPr/>
            </p:nvSpPr>
            <p:spPr>
              <a:xfrm>
                <a:off x="0" y="-28575"/>
                <a:ext cx="340125" cy="386773"/>
              </a:xfrm>
              <a:prstGeom prst="rect">
                <a:avLst/>
              </a:prstGeom>
            </p:spPr>
            <p:txBody>
              <a:bodyPr anchor="ctr" rtlCol="false" tIns="50800" lIns="50800" bIns="50800" rIns="50800"/>
              <a:lstStyle/>
              <a:p>
                <a:pPr algn="ctr">
                  <a:lnSpc>
                    <a:spcPts val="2114"/>
                  </a:lnSpc>
                </a:pPr>
              </a:p>
            </p:txBody>
          </p:sp>
        </p:grpSp>
        <p:grpSp>
          <p:nvGrpSpPr>
            <p:cNvPr name="Group 21" id="21"/>
            <p:cNvGrpSpPr/>
            <p:nvPr/>
          </p:nvGrpSpPr>
          <p:grpSpPr>
            <a:xfrm rot="0">
              <a:off x="632593" y="0"/>
              <a:ext cx="1265185" cy="641927"/>
              <a:chOff x="0" y="0"/>
              <a:chExt cx="340125" cy="172572"/>
            </a:xfrm>
          </p:grpSpPr>
          <p:sp>
            <p:nvSpPr>
              <p:cNvPr name="Freeform 22" id="22"/>
              <p:cNvSpPr/>
              <p:nvPr/>
            </p:nvSpPr>
            <p:spPr>
              <a:xfrm flipH="false" flipV="false" rot="0">
                <a:off x="0" y="0"/>
                <a:ext cx="340125" cy="172572"/>
              </a:xfrm>
              <a:custGeom>
                <a:avLst/>
                <a:gdLst/>
                <a:ahLst/>
                <a:cxnLst/>
                <a:rect r="r" b="b" t="t" l="l"/>
                <a:pathLst>
                  <a:path h="172572" w="340125">
                    <a:moveTo>
                      <a:pt x="0" y="0"/>
                    </a:moveTo>
                    <a:lnTo>
                      <a:pt x="340125" y="0"/>
                    </a:lnTo>
                    <a:lnTo>
                      <a:pt x="340125" y="172572"/>
                    </a:lnTo>
                    <a:lnTo>
                      <a:pt x="0" y="172572"/>
                    </a:lnTo>
                    <a:close/>
                  </a:path>
                </a:pathLst>
              </a:custGeom>
              <a:solidFill>
                <a:srgbClr val="F8F8F8"/>
              </a:solidFill>
            </p:spPr>
          </p:sp>
          <p:sp>
            <p:nvSpPr>
              <p:cNvPr name="TextBox 23" id="23"/>
              <p:cNvSpPr txBox="true"/>
              <p:nvPr/>
            </p:nvSpPr>
            <p:spPr>
              <a:xfrm>
                <a:off x="0" y="-28575"/>
                <a:ext cx="340125" cy="201147"/>
              </a:xfrm>
              <a:prstGeom prst="rect">
                <a:avLst/>
              </a:prstGeom>
            </p:spPr>
            <p:txBody>
              <a:bodyPr anchor="ctr" rtlCol="false" tIns="50800" lIns="50800" bIns="50800" rIns="50800"/>
              <a:lstStyle/>
              <a:p>
                <a:pPr algn="ctr">
                  <a:lnSpc>
                    <a:spcPts val="2114"/>
                  </a:lnSpc>
                </a:pPr>
              </a:p>
            </p:txBody>
          </p:sp>
        </p:grpSp>
      </p:grpSp>
      <p:sp>
        <p:nvSpPr>
          <p:cNvPr name="TextBox 24" id="24"/>
          <p:cNvSpPr txBox="true"/>
          <p:nvPr/>
        </p:nvSpPr>
        <p:spPr>
          <a:xfrm rot="0">
            <a:off x="10126208" y="3260054"/>
            <a:ext cx="7133092" cy="2709318"/>
          </a:xfrm>
          <a:prstGeom prst="rect">
            <a:avLst/>
          </a:prstGeom>
        </p:spPr>
        <p:txBody>
          <a:bodyPr anchor="t" rtlCol="false" tIns="0" lIns="0" bIns="0" rIns="0">
            <a:spAutoFit/>
          </a:bodyPr>
          <a:lstStyle/>
          <a:p>
            <a:pPr algn="r">
              <a:lnSpc>
                <a:spcPts val="10799"/>
              </a:lnSpc>
            </a:pPr>
            <a:r>
              <a:rPr lang="en-US" sz="8999" b="true">
                <a:solidFill>
                  <a:srgbClr val="000000"/>
                </a:solidFill>
                <a:latin typeface="Open Sans Bold"/>
                <a:ea typeface="Open Sans Bold"/>
                <a:cs typeface="Open Sans Bold"/>
                <a:sym typeface="Open Sans Bold"/>
              </a:rPr>
              <a:t>Team Strength</a:t>
            </a:r>
          </a:p>
        </p:txBody>
      </p:sp>
      <p:sp>
        <p:nvSpPr>
          <p:cNvPr name="AutoShape 25" id="25"/>
          <p:cNvSpPr/>
          <p:nvPr/>
        </p:nvSpPr>
        <p:spPr>
          <a:xfrm rot="0">
            <a:off x="-66675" y="1649147"/>
            <a:ext cx="1175568" cy="137659"/>
          </a:xfrm>
          <a:prstGeom prst="rect">
            <a:avLst/>
          </a:prstGeom>
          <a:solidFill>
            <a:srgbClr val="000000"/>
          </a:solidFill>
        </p:spPr>
      </p:sp>
      <p:grpSp>
        <p:nvGrpSpPr>
          <p:cNvPr name="Group 26" id="26"/>
          <p:cNvGrpSpPr/>
          <p:nvPr/>
        </p:nvGrpSpPr>
        <p:grpSpPr>
          <a:xfrm rot="0">
            <a:off x="1462681" y="837531"/>
            <a:ext cx="9146414" cy="1760890"/>
            <a:chOff x="0" y="0"/>
            <a:chExt cx="12195218" cy="2347853"/>
          </a:xfrm>
        </p:grpSpPr>
        <p:sp>
          <p:nvSpPr>
            <p:cNvPr name="TextBox 27" id="27"/>
            <p:cNvSpPr txBox="true"/>
            <p:nvPr/>
          </p:nvSpPr>
          <p:spPr>
            <a:xfrm rot="0">
              <a:off x="0" y="854910"/>
              <a:ext cx="12195218" cy="1492943"/>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A team’s ability to score goals</a:t>
              </a:r>
            </a:p>
            <a:p>
              <a:pPr algn="l">
                <a:lnSpc>
                  <a:spcPts val="3079"/>
                </a:lnSpc>
              </a:pPr>
              <a:r>
                <a:rPr lang="en-US" sz="2199">
                  <a:solidFill>
                    <a:srgbClr val="000000"/>
                  </a:solidFill>
                  <a:latin typeface="Open Sans"/>
                  <a:ea typeface="Open Sans"/>
                  <a:cs typeface="Open Sans"/>
                  <a:sym typeface="Open Sans"/>
                </a:rPr>
                <a:t>Metrics like Goals For (GF), Shots (Sh), Shots on Target (SoT), and Expected Goals (xG)</a:t>
              </a:r>
            </a:p>
          </p:txBody>
        </p:sp>
        <p:sp>
          <p:nvSpPr>
            <p:cNvPr name="TextBox 28" id="28"/>
            <p:cNvSpPr txBox="true"/>
            <p:nvPr/>
          </p:nvSpPr>
          <p:spPr>
            <a:xfrm rot="0">
              <a:off x="0" y="-57150"/>
              <a:ext cx="12195218" cy="759934"/>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Attacking Strength</a:t>
              </a:r>
              <a:r>
                <a:rPr lang="en-US" sz="3499" b="true">
                  <a:solidFill>
                    <a:srgbClr val="000000"/>
                  </a:solidFill>
                  <a:latin typeface="Open Sans Bold"/>
                  <a:ea typeface="Open Sans Bold"/>
                  <a:cs typeface="Open Sans Bold"/>
                  <a:sym typeface="Open Sans Bold"/>
                </a:rPr>
                <a:t> </a:t>
              </a:r>
            </a:p>
          </p:txBody>
        </p:sp>
      </p:grpSp>
      <p:grpSp>
        <p:nvGrpSpPr>
          <p:cNvPr name="Group 29" id="29"/>
          <p:cNvGrpSpPr/>
          <p:nvPr/>
        </p:nvGrpSpPr>
        <p:grpSpPr>
          <a:xfrm rot="0">
            <a:off x="1462681" y="3121214"/>
            <a:ext cx="7681319" cy="1760890"/>
            <a:chOff x="0" y="0"/>
            <a:chExt cx="10241759" cy="2347853"/>
          </a:xfrm>
        </p:grpSpPr>
        <p:sp>
          <p:nvSpPr>
            <p:cNvPr name="TextBox 30" id="30"/>
            <p:cNvSpPr txBox="true"/>
            <p:nvPr/>
          </p:nvSpPr>
          <p:spPr>
            <a:xfrm rot="0">
              <a:off x="0" y="854910"/>
              <a:ext cx="10241759" cy="1492943"/>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A team’s ability to prevent goals by the opponent</a:t>
              </a:r>
            </a:p>
            <a:p>
              <a:pPr algn="l">
                <a:lnSpc>
                  <a:spcPts val="3079"/>
                </a:lnSpc>
              </a:pPr>
              <a:r>
                <a:rPr lang="en-US" sz="2199">
                  <a:solidFill>
                    <a:srgbClr val="000000"/>
                  </a:solidFill>
                  <a:latin typeface="Open Sans"/>
                  <a:ea typeface="Open Sans"/>
                  <a:cs typeface="Open Sans"/>
                  <a:sym typeface="Open Sans"/>
                </a:rPr>
                <a:t>Metrics like Goals Against (GA), Expected Goals Against (xGA), and Defensive Actions</a:t>
              </a:r>
            </a:p>
          </p:txBody>
        </p:sp>
        <p:sp>
          <p:nvSpPr>
            <p:cNvPr name="TextBox 31" id="31"/>
            <p:cNvSpPr txBox="true"/>
            <p:nvPr/>
          </p:nvSpPr>
          <p:spPr>
            <a:xfrm rot="0">
              <a:off x="0" y="-57150"/>
              <a:ext cx="10241759" cy="759934"/>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Defensive Strength </a:t>
              </a:r>
            </a:p>
          </p:txBody>
        </p:sp>
      </p:grpSp>
      <p:grpSp>
        <p:nvGrpSpPr>
          <p:cNvPr name="Group 32" id="32"/>
          <p:cNvGrpSpPr/>
          <p:nvPr/>
        </p:nvGrpSpPr>
        <p:grpSpPr>
          <a:xfrm rot="0">
            <a:off x="1462681" y="5596065"/>
            <a:ext cx="7681319" cy="1378552"/>
            <a:chOff x="0" y="0"/>
            <a:chExt cx="10241759" cy="1838070"/>
          </a:xfrm>
        </p:grpSpPr>
        <p:sp>
          <p:nvSpPr>
            <p:cNvPr name="TextBox 33" id="33"/>
            <p:cNvSpPr txBox="true"/>
            <p:nvPr/>
          </p:nvSpPr>
          <p:spPr>
            <a:xfrm rot="0">
              <a:off x="0" y="854910"/>
              <a:ext cx="10241759" cy="983160"/>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Advantage a team has when playing at its home venue</a:t>
              </a:r>
            </a:p>
            <a:p>
              <a:pPr algn="l">
                <a:lnSpc>
                  <a:spcPts val="3079"/>
                </a:lnSpc>
              </a:pPr>
              <a:r>
                <a:rPr lang="en-US" sz="2199">
                  <a:solidFill>
                    <a:srgbClr val="000000"/>
                  </a:solidFill>
                  <a:latin typeface="Open Sans"/>
                  <a:ea typeface="Open Sans"/>
                  <a:cs typeface="Open Sans"/>
                  <a:sym typeface="Open Sans"/>
                </a:rPr>
                <a:t>20.94% of matches result in a home team victory</a:t>
              </a:r>
            </a:p>
          </p:txBody>
        </p:sp>
        <p:sp>
          <p:nvSpPr>
            <p:cNvPr name="TextBox 34" id="34"/>
            <p:cNvSpPr txBox="true"/>
            <p:nvPr/>
          </p:nvSpPr>
          <p:spPr>
            <a:xfrm rot="0">
              <a:off x="0" y="-57150"/>
              <a:ext cx="10241759" cy="759934"/>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Home team advantage</a:t>
              </a:r>
            </a:p>
          </p:txBody>
        </p:sp>
      </p:grpSp>
      <p:grpSp>
        <p:nvGrpSpPr>
          <p:cNvPr name="Group 35" id="35"/>
          <p:cNvGrpSpPr/>
          <p:nvPr/>
        </p:nvGrpSpPr>
        <p:grpSpPr>
          <a:xfrm rot="0">
            <a:off x="7131964" y="7143205"/>
            <a:ext cx="3392241" cy="2989296"/>
            <a:chOff x="0" y="0"/>
            <a:chExt cx="4522989" cy="3985728"/>
          </a:xfrm>
        </p:grpSpPr>
        <p:sp>
          <p:nvSpPr>
            <p:cNvPr name="Freeform 36" id="36"/>
            <p:cNvSpPr/>
            <p:nvPr/>
          </p:nvSpPr>
          <p:spPr>
            <a:xfrm flipH="false" flipV="false" rot="0">
              <a:off x="0" y="0"/>
              <a:ext cx="4318035" cy="3985728"/>
            </a:xfrm>
            <a:custGeom>
              <a:avLst/>
              <a:gdLst/>
              <a:ahLst/>
              <a:cxnLst/>
              <a:rect r="r" b="b" t="t" l="l"/>
              <a:pathLst>
                <a:path h="3985728" w="4318035">
                  <a:moveTo>
                    <a:pt x="0" y="0"/>
                  </a:moveTo>
                  <a:lnTo>
                    <a:pt x="4318035" y="0"/>
                  </a:lnTo>
                  <a:lnTo>
                    <a:pt x="4318035" y="3985728"/>
                  </a:lnTo>
                  <a:lnTo>
                    <a:pt x="0" y="3985728"/>
                  </a:lnTo>
                  <a:lnTo>
                    <a:pt x="0" y="0"/>
                  </a:lnTo>
                  <a:close/>
                </a:path>
              </a:pathLst>
            </a:custGeom>
            <a:blipFill>
              <a:blip r:embed="rId2"/>
              <a:stretch>
                <a:fillRect l="0" t="0" r="-159713" b="-87460"/>
              </a:stretch>
            </a:blipFill>
          </p:spPr>
        </p:sp>
        <p:grpSp>
          <p:nvGrpSpPr>
            <p:cNvPr name="Group 37" id="37"/>
            <p:cNvGrpSpPr/>
            <p:nvPr/>
          </p:nvGrpSpPr>
          <p:grpSpPr>
            <a:xfrm rot="0">
              <a:off x="3394634" y="1513716"/>
              <a:ext cx="1128355" cy="1272196"/>
              <a:chOff x="0" y="0"/>
              <a:chExt cx="291756" cy="328948"/>
            </a:xfrm>
          </p:grpSpPr>
          <p:sp>
            <p:nvSpPr>
              <p:cNvPr name="Freeform 38" id="38"/>
              <p:cNvSpPr/>
              <p:nvPr/>
            </p:nvSpPr>
            <p:spPr>
              <a:xfrm flipH="false" flipV="false" rot="0">
                <a:off x="0" y="0"/>
                <a:ext cx="291756" cy="328948"/>
              </a:xfrm>
              <a:custGeom>
                <a:avLst/>
                <a:gdLst/>
                <a:ahLst/>
                <a:cxnLst/>
                <a:rect r="r" b="b" t="t" l="l"/>
                <a:pathLst>
                  <a:path h="328948" w="291756">
                    <a:moveTo>
                      <a:pt x="0" y="0"/>
                    </a:moveTo>
                    <a:lnTo>
                      <a:pt x="291756" y="0"/>
                    </a:lnTo>
                    <a:lnTo>
                      <a:pt x="291756" y="328948"/>
                    </a:lnTo>
                    <a:lnTo>
                      <a:pt x="0" y="328948"/>
                    </a:lnTo>
                    <a:close/>
                  </a:path>
                </a:pathLst>
              </a:custGeom>
              <a:solidFill>
                <a:srgbClr val="F8F8F8"/>
              </a:solidFill>
            </p:spPr>
          </p:sp>
          <p:sp>
            <p:nvSpPr>
              <p:cNvPr name="TextBox 39" id="39"/>
              <p:cNvSpPr txBox="true"/>
              <p:nvPr/>
            </p:nvSpPr>
            <p:spPr>
              <a:xfrm>
                <a:off x="0" y="-28575"/>
                <a:ext cx="291756" cy="357523"/>
              </a:xfrm>
              <a:prstGeom prst="rect">
                <a:avLst/>
              </a:prstGeom>
            </p:spPr>
            <p:txBody>
              <a:bodyPr anchor="ctr" rtlCol="false" tIns="50800" lIns="50800" bIns="50800" rIns="50800"/>
              <a:lstStyle/>
              <a:p>
                <a:pPr algn="ctr">
                  <a:lnSpc>
                    <a:spcPts val="2114"/>
                  </a:lnSpc>
                </a:pPr>
              </a:p>
            </p:txBody>
          </p:sp>
        </p:grpSp>
      </p:grpSp>
      <p:grpSp>
        <p:nvGrpSpPr>
          <p:cNvPr name="Group 40" id="40"/>
          <p:cNvGrpSpPr/>
          <p:nvPr/>
        </p:nvGrpSpPr>
        <p:grpSpPr>
          <a:xfrm rot="0">
            <a:off x="1462681" y="7688579"/>
            <a:ext cx="7681319" cy="1760890"/>
            <a:chOff x="0" y="0"/>
            <a:chExt cx="10241759" cy="2347853"/>
          </a:xfrm>
        </p:grpSpPr>
        <p:sp>
          <p:nvSpPr>
            <p:cNvPr name="TextBox 41" id="41"/>
            <p:cNvSpPr txBox="true"/>
            <p:nvPr/>
          </p:nvSpPr>
          <p:spPr>
            <a:xfrm rot="0">
              <a:off x="0" y="854910"/>
              <a:ext cx="10241759" cy="1492943"/>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A team’s current condition in terms of its aggregate performance over recently played matches</a:t>
              </a:r>
            </a:p>
            <a:p>
              <a:pPr algn="l">
                <a:lnSpc>
                  <a:spcPts val="3079"/>
                </a:lnSpc>
              </a:pPr>
              <a:r>
                <a:rPr lang="en-US" sz="2199">
                  <a:solidFill>
                    <a:srgbClr val="000000"/>
                  </a:solidFill>
                  <a:latin typeface="Open Sans"/>
                  <a:ea typeface="Open Sans"/>
                  <a:cs typeface="Open Sans"/>
                  <a:sym typeface="Open Sans"/>
                </a:rPr>
                <a:t>Rolling averages capture the current form</a:t>
              </a:r>
            </a:p>
          </p:txBody>
        </p:sp>
        <p:sp>
          <p:nvSpPr>
            <p:cNvPr name="TextBox 42" id="42"/>
            <p:cNvSpPr txBox="true"/>
            <p:nvPr/>
          </p:nvSpPr>
          <p:spPr>
            <a:xfrm rot="0">
              <a:off x="0" y="-57150"/>
              <a:ext cx="10241759" cy="759934"/>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Recent performance </a:t>
              </a:r>
            </a:p>
          </p:txBody>
        </p:sp>
      </p:grpSp>
      <p:sp>
        <p:nvSpPr>
          <p:cNvPr name="AutoShape 43" id="43"/>
          <p:cNvSpPr/>
          <p:nvPr/>
        </p:nvSpPr>
        <p:spPr>
          <a:xfrm rot="0">
            <a:off x="-66675" y="3932829"/>
            <a:ext cx="1175568" cy="137659"/>
          </a:xfrm>
          <a:prstGeom prst="rect">
            <a:avLst/>
          </a:prstGeom>
          <a:solidFill>
            <a:srgbClr val="000000"/>
          </a:solidFill>
        </p:spPr>
      </p:sp>
      <p:sp>
        <p:nvSpPr>
          <p:cNvPr name="AutoShape 44" id="44"/>
          <p:cNvSpPr/>
          <p:nvPr/>
        </p:nvSpPr>
        <p:spPr>
          <a:xfrm rot="0">
            <a:off x="-66675" y="6216512"/>
            <a:ext cx="1175568" cy="137659"/>
          </a:xfrm>
          <a:prstGeom prst="rect">
            <a:avLst/>
          </a:prstGeom>
          <a:solidFill>
            <a:srgbClr val="000000"/>
          </a:solidFill>
        </p:spPr>
      </p:sp>
      <p:sp>
        <p:nvSpPr>
          <p:cNvPr name="AutoShape 45" id="45"/>
          <p:cNvSpPr/>
          <p:nvPr/>
        </p:nvSpPr>
        <p:spPr>
          <a:xfrm rot="0">
            <a:off x="-66675" y="8500194"/>
            <a:ext cx="1175568" cy="137659"/>
          </a:xfrm>
          <a:prstGeom prst="rect">
            <a:avLst/>
          </a:prstGeom>
          <a:solidFill>
            <a:srgbClr val="000000"/>
          </a:solid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534501" y="3765200"/>
          <a:ext cx="8724799" cy="4114800"/>
        </p:xfrm>
        <a:graphic>
          <a:graphicData uri="http://schemas.openxmlformats.org/drawingml/2006/table">
            <a:tbl>
              <a:tblPr/>
              <a:tblGrid>
                <a:gridCol w="1672665"/>
                <a:gridCol w="1732911"/>
                <a:gridCol w="1793157"/>
                <a:gridCol w="1657603"/>
                <a:gridCol w="1868464"/>
              </a:tblGrid>
              <a:tr h="1028700">
                <a:tc>
                  <a:txBody>
                    <a:bodyPr anchor="t" rtlCol="false"/>
                    <a:lstStyle/>
                    <a:p>
                      <a:pPr algn="ctr">
                        <a:lnSpc>
                          <a:spcPts val="2800"/>
                        </a:lnSpc>
                        <a:defRPr/>
                      </a:pPr>
                      <a:r>
                        <a:rPr lang="en-US" sz="2000" b="true">
                          <a:solidFill>
                            <a:srgbClr val="000000"/>
                          </a:solidFill>
                          <a:latin typeface="Open Sans Bold"/>
                          <a:ea typeface="Open Sans Bold"/>
                          <a:cs typeface="Open Sans Bold"/>
                          <a:sym typeface="Open Sans Bold"/>
                        </a:rPr>
                        <a:t>Team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Open Sans Bold"/>
                          <a:ea typeface="Open Sans Bold"/>
                          <a:cs typeface="Open Sans Bold"/>
                          <a:sym typeface="Open Sans Bold"/>
                        </a:rPr>
                        <a:t>GF_rolling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Open Sans Bold"/>
                          <a:ea typeface="Open Sans Bold"/>
                          <a:cs typeface="Open Sans Bold"/>
                          <a:sym typeface="Open Sans Bold"/>
                        </a:rPr>
                        <a:t>GA_rolling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Open Sans Bold"/>
                          <a:ea typeface="Open Sans Bold"/>
                          <a:cs typeface="Open Sans Bold"/>
                          <a:sym typeface="Open Sans Bold"/>
                        </a:rPr>
                        <a:t>Sh_rolling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Open Sans Bold"/>
                          <a:ea typeface="Open Sans Bold"/>
                          <a:cs typeface="Open Sans Bold"/>
                          <a:sym typeface="Open Sans Bold"/>
                        </a:rPr>
                        <a:t>SoT_rolling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000000"/>
                          </a:solidFill>
                          <a:latin typeface="Open Sans"/>
                          <a:ea typeface="Open Sans"/>
                          <a:cs typeface="Open Sans"/>
                          <a:sym typeface="Open Sans"/>
                        </a:rPr>
                        <a:t>Liverpool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2.0000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1.3333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8.0000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3.6666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000000"/>
                          </a:solidFill>
                          <a:latin typeface="Open Sans"/>
                          <a:ea typeface="Open Sans"/>
                          <a:cs typeface="Open Sans"/>
                          <a:sym typeface="Open Sans"/>
                        </a:rPr>
                        <a:t>Man. City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1.6666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1.6666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5.6666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3.6666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8700">
                <a:tc>
                  <a:txBody>
                    <a:bodyPr anchor="t" rtlCol="false"/>
                    <a:lstStyle/>
                    <a:p>
                      <a:pPr algn="ctr">
                        <a:lnSpc>
                          <a:spcPts val="2800"/>
                        </a:lnSpc>
                        <a:defRPr/>
                      </a:pPr>
                      <a:r>
                        <a:rPr lang="en-US" sz="2000">
                          <a:solidFill>
                            <a:srgbClr val="000000"/>
                          </a:solidFill>
                          <a:latin typeface="Open Sans"/>
                          <a:ea typeface="Open Sans"/>
                          <a:cs typeface="Open Sans"/>
                          <a:sym typeface="Open Sans"/>
                        </a:rPr>
                        <a:t>Arsenal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1.0000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1.6666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7.0000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Open Sans"/>
                          <a:ea typeface="Open Sans"/>
                          <a:cs typeface="Open Sans"/>
                          <a:sym typeface="Open Sans"/>
                        </a:rPr>
                        <a:t>3.6666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003226" y="182415"/>
            <a:ext cx="1825794" cy="1526397"/>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/13</a:t>
            </a:r>
          </a:p>
        </p:txBody>
      </p:sp>
      <p:grpSp>
        <p:nvGrpSpPr>
          <p:cNvPr name="Group 4" id="4"/>
          <p:cNvGrpSpPr/>
          <p:nvPr/>
        </p:nvGrpSpPr>
        <p:grpSpPr>
          <a:xfrm rot="0">
            <a:off x="1028700" y="2386900"/>
            <a:ext cx="6867055" cy="6871400"/>
            <a:chOff x="0" y="0"/>
            <a:chExt cx="9156073" cy="9161866"/>
          </a:xfrm>
        </p:grpSpPr>
        <p:sp>
          <p:nvSpPr>
            <p:cNvPr name="TextBox 5" id="5"/>
            <p:cNvSpPr txBox="true"/>
            <p:nvPr/>
          </p:nvSpPr>
          <p:spPr>
            <a:xfrm rot="0">
              <a:off x="0" y="9525"/>
              <a:ext cx="9156073" cy="3615599"/>
            </a:xfrm>
            <a:prstGeom prst="rect">
              <a:avLst/>
            </a:prstGeom>
          </p:spPr>
          <p:txBody>
            <a:bodyPr anchor="t" rtlCol="false" tIns="0" lIns="0" bIns="0" rIns="0">
              <a:spAutoFit/>
            </a:bodyPr>
            <a:lstStyle/>
            <a:p>
              <a:pPr algn="l">
                <a:lnSpc>
                  <a:spcPts val="10799"/>
                </a:lnSpc>
              </a:pPr>
              <a:r>
                <a:rPr lang="en-US" sz="8999" b="true">
                  <a:solidFill>
                    <a:srgbClr val="000000"/>
                  </a:solidFill>
                  <a:latin typeface="Open Sans Bold"/>
                  <a:ea typeface="Open Sans Bold"/>
                  <a:cs typeface="Open Sans Bold"/>
                  <a:sym typeface="Open Sans Bold"/>
                </a:rPr>
                <a:t>Rolling averages </a:t>
              </a:r>
            </a:p>
          </p:txBody>
        </p:sp>
        <p:sp>
          <p:nvSpPr>
            <p:cNvPr name="TextBox 6" id="6"/>
            <p:cNvSpPr txBox="true"/>
            <p:nvPr/>
          </p:nvSpPr>
          <p:spPr>
            <a:xfrm rot="0">
              <a:off x="0" y="4434794"/>
              <a:ext cx="9156073" cy="4727072"/>
            </a:xfrm>
            <a:prstGeom prst="rect">
              <a:avLst/>
            </a:prstGeom>
          </p:spPr>
          <p:txBody>
            <a:bodyPr anchor="t" rtlCol="false" tIns="0" lIns="0" bIns="0" rIns="0">
              <a:spAutoFit/>
            </a:bodyPr>
            <a:lstStyle/>
            <a:p>
              <a:pPr algn="l">
                <a:lnSpc>
                  <a:spcPts val="3639"/>
                </a:lnSpc>
              </a:pPr>
              <a:r>
                <a:rPr lang="en-US" sz="2599">
                  <a:solidFill>
                    <a:srgbClr val="000000"/>
                  </a:solidFill>
                  <a:latin typeface="Open Sans"/>
                  <a:ea typeface="Open Sans"/>
                  <a:cs typeface="Open Sans"/>
                  <a:sym typeface="Open Sans"/>
                </a:rPr>
                <a:t>Rolling averages capture the current form, which is often a better predictor of near-future performance than season-long averages, especially for dynamic metrics like shots or xG. It accounts for changes like tactical adjustments, player injuries or recoveries and opponent strength in recent matches.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6083732" y="5143500"/>
            <a:ext cx="1175568" cy="137659"/>
          </a:xfrm>
          <a:prstGeom prst="rect">
            <a:avLst/>
          </a:prstGeom>
          <a:solidFill>
            <a:srgbClr val="000000"/>
          </a:solidFill>
        </p:spPr>
      </p:sp>
      <p:sp>
        <p:nvSpPr>
          <p:cNvPr name="Freeform 3" id="3"/>
          <p:cNvSpPr/>
          <p:nvPr/>
        </p:nvSpPr>
        <p:spPr>
          <a:xfrm flipH="false" flipV="false" rot="5400000">
            <a:off x="2618177" y="1358956"/>
            <a:ext cx="1192979" cy="380004"/>
          </a:xfrm>
          <a:custGeom>
            <a:avLst/>
            <a:gdLst/>
            <a:ahLst/>
            <a:cxnLst/>
            <a:rect r="r" b="b" t="t" l="l"/>
            <a:pathLst>
              <a:path h="380004" w="1192979">
                <a:moveTo>
                  <a:pt x="0" y="0"/>
                </a:moveTo>
                <a:lnTo>
                  <a:pt x="1192979" y="0"/>
                </a:lnTo>
                <a:lnTo>
                  <a:pt x="1192979" y="380004"/>
                </a:lnTo>
                <a:lnTo>
                  <a:pt x="0" y="380004"/>
                </a:lnTo>
                <a:lnTo>
                  <a:pt x="0" y="0"/>
                </a:lnTo>
                <a:close/>
              </a:path>
            </a:pathLst>
          </a:custGeom>
          <a:blipFill>
            <a:blip r:embed="rId2"/>
            <a:stretch>
              <a:fillRect l="-13002" t="0" r="-13002" b="0"/>
            </a:stretch>
          </a:blipFill>
        </p:spPr>
      </p:sp>
      <p:sp>
        <p:nvSpPr>
          <p:cNvPr name="Freeform 4" id="4"/>
          <p:cNvSpPr/>
          <p:nvPr/>
        </p:nvSpPr>
        <p:spPr>
          <a:xfrm flipH="false" flipV="false" rot="0">
            <a:off x="3205782" y="952468"/>
            <a:ext cx="2378508" cy="1144583"/>
          </a:xfrm>
          <a:custGeom>
            <a:avLst/>
            <a:gdLst/>
            <a:ahLst/>
            <a:cxnLst/>
            <a:rect r="r" b="b" t="t" l="l"/>
            <a:pathLst>
              <a:path h="1144583" w="2378508">
                <a:moveTo>
                  <a:pt x="0" y="0"/>
                </a:moveTo>
                <a:lnTo>
                  <a:pt x="2378508" y="0"/>
                </a:lnTo>
                <a:lnTo>
                  <a:pt x="2378508" y="1144583"/>
                </a:lnTo>
                <a:lnTo>
                  <a:pt x="0" y="1144583"/>
                </a:lnTo>
                <a:lnTo>
                  <a:pt x="0" y="0"/>
                </a:lnTo>
                <a:close/>
              </a:path>
            </a:pathLst>
          </a:custGeom>
          <a:blipFill>
            <a:blip r:embed="rId3"/>
            <a:stretch>
              <a:fillRect l="-132490" t="-98346" r="-90957" b="-637912"/>
            </a:stretch>
          </a:blipFill>
        </p:spPr>
      </p:sp>
      <p:sp>
        <p:nvSpPr>
          <p:cNvPr name="Freeform 5" id="5"/>
          <p:cNvSpPr/>
          <p:nvPr/>
        </p:nvSpPr>
        <p:spPr>
          <a:xfrm flipH="false" flipV="false" rot="0">
            <a:off x="2383287" y="6739612"/>
            <a:ext cx="6057143" cy="2518688"/>
          </a:xfrm>
          <a:custGeom>
            <a:avLst/>
            <a:gdLst/>
            <a:ahLst/>
            <a:cxnLst/>
            <a:rect r="r" b="b" t="t" l="l"/>
            <a:pathLst>
              <a:path h="2518688" w="6057143">
                <a:moveTo>
                  <a:pt x="0" y="0"/>
                </a:moveTo>
                <a:lnTo>
                  <a:pt x="6057143" y="0"/>
                </a:lnTo>
                <a:lnTo>
                  <a:pt x="6057143" y="2518688"/>
                </a:lnTo>
                <a:lnTo>
                  <a:pt x="0" y="2518688"/>
                </a:lnTo>
                <a:lnTo>
                  <a:pt x="0" y="0"/>
                </a:lnTo>
                <a:close/>
              </a:path>
            </a:pathLst>
          </a:custGeom>
          <a:blipFill>
            <a:blip r:embed="rId3"/>
            <a:stretch>
              <a:fillRect l="-40430" t="-320177" r="0" b="0"/>
            </a:stretch>
          </a:blipFill>
        </p:spPr>
      </p:sp>
      <p:sp>
        <p:nvSpPr>
          <p:cNvPr name="Freeform 6" id="6"/>
          <p:cNvSpPr/>
          <p:nvPr/>
        </p:nvSpPr>
        <p:spPr>
          <a:xfrm flipH="false" flipV="false" rot="0">
            <a:off x="1664406" y="2027747"/>
            <a:ext cx="4449296" cy="5664077"/>
          </a:xfrm>
          <a:custGeom>
            <a:avLst/>
            <a:gdLst/>
            <a:ahLst/>
            <a:cxnLst/>
            <a:rect r="r" b="b" t="t" l="l"/>
            <a:pathLst>
              <a:path h="5664077" w="4449296">
                <a:moveTo>
                  <a:pt x="0" y="0"/>
                </a:moveTo>
                <a:lnTo>
                  <a:pt x="4449296" y="0"/>
                </a:lnTo>
                <a:lnTo>
                  <a:pt x="4449296" y="5664078"/>
                </a:lnTo>
                <a:lnTo>
                  <a:pt x="0" y="5664078"/>
                </a:lnTo>
                <a:lnTo>
                  <a:pt x="0" y="0"/>
                </a:lnTo>
                <a:close/>
              </a:path>
            </a:pathLst>
          </a:custGeom>
          <a:blipFill>
            <a:blip r:embed="rId3"/>
            <a:stretch>
              <a:fillRect l="-44379" t="-41354" r="-32661" b="-31672"/>
            </a:stretch>
          </a:blipFill>
        </p:spPr>
      </p:sp>
      <p:sp>
        <p:nvSpPr>
          <p:cNvPr name="Freeform 7" id="7"/>
          <p:cNvSpPr/>
          <p:nvPr/>
        </p:nvSpPr>
        <p:spPr>
          <a:xfrm flipH="false" flipV="false" rot="0">
            <a:off x="5733243" y="1947244"/>
            <a:ext cx="2865754" cy="5744581"/>
          </a:xfrm>
          <a:custGeom>
            <a:avLst/>
            <a:gdLst/>
            <a:ahLst/>
            <a:cxnLst/>
            <a:rect r="r" b="b" t="t" l="l"/>
            <a:pathLst>
              <a:path h="5744581" w="2865754">
                <a:moveTo>
                  <a:pt x="0" y="0"/>
                </a:moveTo>
                <a:lnTo>
                  <a:pt x="2865754" y="0"/>
                </a:lnTo>
                <a:lnTo>
                  <a:pt x="2865754" y="5744581"/>
                </a:lnTo>
                <a:lnTo>
                  <a:pt x="0" y="5744581"/>
                </a:lnTo>
                <a:lnTo>
                  <a:pt x="0" y="0"/>
                </a:lnTo>
                <a:close/>
              </a:path>
            </a:pathLst>
          </a:custGeom>
          <a:blipFill>
            <a:blip r:embed="rId4"/>
            <a:stretch>
              <a:fillRect l="-4310" t="0" r="-16715" b="0"/>
            </a:stretch>
          </a:blipFill>
        </p:spPr>
      </p:sp>
      <p:sp>
        <p:nvSpPr>
          <p:cNvPr name="Freeform 8" id="8"/>
          <p:cNvSpPr/>
          <p:nvPr/>
        </p:nvSpPr>
        <p:spPr>
          <a:xfrm flipH="false" flipV="false" rot="0">
            <a:off x="4018039" y="7316162"/>
            <a:ext cx="2708443" cy="1942138"/>
          </a:xfrm>
          <a:custGeom>
            <a:avLst/>
            <a:gdLst/>
            <a:ahLst/>
            <a:cxnLst/>
            <a:rect r="r" b="b" t="t" l="l"/>
            <a:pathLst>
              <a:path h="1942138" w="2708443">
                <a:moveTo>
                  <a:pt x="0" y="0"/>
                </a:moveTo>
                <a:lnTo>
                  <a:pt x="2708443" y="0"/>
                </a:lnTo>
                <a:lnTo>
                  <a:pt x="2708443" y="1942138"/>
                </a:lnTo>
                <a:lnTo>
                  <a:pt x="0" y="1942138"/>
                </a:lnTo>
                <a:lnTo>
                  <a:pt x="0" y="0"/>
                </a:lnTo>
                <a:close/>
              </a:path>
            </a:pathLst>
          </a:custGeom>
          <a:blipFill>
            <a:blip r:embed="rId5"/>
            <a:stretch>
              <a:fillRect l="0" t="-2296" r="0" b="-2296"/>
            </a:stretch>
          </a:blipFill>
        </p:spPr>
      </p:sp>
      <p:sp>
        <p:nvSpPr>
          <p:cNvPr name="Freeform 9" id="9"/>
          <p:cNvSpPr/>
          <p:nvPr/>
        </p:nvSpPr>
        <p:spPr>
          <a:xfrm flipH="true" flipV="false" rot="0">
            <a:off x="5274742" y="504172"/>
            <a:ext cx="2463452" cy="1641275"/>
          </a:xfrm>
          <a:custGeom>
            <a:avLst/>
            <a:gdLst/>
            <a:ahLst/>
            <a:cxnLst/>
            <a:rect r="r" b="b" t="t" l="l"/>
            <a:pathLst>
              <a:path h="1641275" w="2463452">
                <a:moveTo>
                  <a:pt x="2463452" y="0"/>
                </a:moveTo>
                <a:lnTo>
                  <a:pt x="0" y="0"/>
                </a:lnTo>
                <a:lnTo>
                  <a:pt x="0" y="1641275"/>
                </a:lnTo>
                <a:lnTo>
                  <a:pt x="2463452" y="1641275"/>
                </a:lnTo>
                <a:lnTo>
                  <a:pt x="2463452" y="0"/>
                </a:lnTo>
                <a:close/>
              </a:path>
            </a:pathLst>
          </a:custGeom>
          <a:blipFill>
            <a:blip r:embed="rId6"/>
            <a:stretch>
              <a:fillRect l="0" t="0" r="0" b="0"/>
            </a:stretch>
          </a:blipFill>
        </p:spPr>
      </p:sp>
      <p:sp>
        <p:nvSpPr>
          <p:cNvPr name="TextBox 10" id="10"/>
          <p:cNvSpPr txBox="true"/>
          <p:nvPr/>
        </p:nvSpPr>
        <p:spPr>
          <a:xfrm rot="0">
            <a:off x="8147769" y="2847975"/>
            <a:ext cx="7427272" cy="4581525"/>
          </a:xfrm>
          <a:prstGeom prst="rect">
            <a:avLst/>
          </a:prstGeom>
        </p:spPr>
        <p:txBody>
          <a:bodyPr anchor="t" rtlCol="false" tIns="0" lIns="0" bIns="0" rIns="0">
            <a:spAutoFit/>
          </a:bodyPr>
          <a:lstStyle/>
          <a:p>
            <a:pPr algn="l">
              <a:lnSpc>
                <a:spcPts val="12000"/>
              </a:lnSpc>
            </a:pPr>
            <a:r>
              <a:rPr lang="en-US" sz="10000" b="true">
                <a:solidFill>
                  <a:srgbClr val="000000"/>
                </a:solidFill>
                <a:latin typeface="Open Sans Bold"/>
                <a:ea typeface="Open Sans Bold"/>
                <a:cs typeface="Open Sans Bold"/>
                <a:sym typeface="Open Sans Bold"/>
              </a:rPr>
              <a:t>Man. City</a:t>
            </a:r>
          </a:p>
          <a:p>
            <a:pPr algn="l">
              <a:lnSpc>
                <a:spcPts val="12000"/>
              </a:lnSpc>
            </a:pPr>
            <a:r>
              <a:rPr lang="en-US" sz="10000" b="true">
                <a:solidFill>
                  <a:srgbClr val="000000"/>
                </a:solidFill>
                <a:latin typeface="Open Sans Bold"/>
                <a:ea typeface="Open Sans Bold"/>
                <a:cs typeface="Open Sans Bold"/>
                <a:sym typeface="Open Sans Bold"/>
              </a:rPr>
              <a:t>vs</a:t>
            </a:r>
          </a:p>
          <a:p>
            <a:pPr algn="l">
              <a:lnSpc>
                <a:spcPts val="12000"/>
              </a:lnSpc>
            </a:pPr>
            <a:r>
              <a:rPr lang="en-US" sz="10000" b="true">
                <a:solidFill>
                  <a:srgbClr val="000000"/>
                </a:solidFill>
                <a:latin typeface="Open Sans Bold"/>
                <a:ea typeface="Open Sans Bold"/>
                <a:cs typeface="Open Sans Bold"/>
                <a:sym typeface="Open Sans Bold"/>
              </a:rPr>
              <a:t>Liverpool</a:t>
            </a:r>
          </a:p>
        </p:txBody>
      </p:sp>
      <p:sp>
        <p:nvSpPr>
          <p:cNvPr name="TextBox 11" id="11"/>
          <p:cNvSpPr txBox="true"/>
          <p:nvPr/>
        </p:nvSpPr>
        <p:spPr>
          <a:xfrm rot="0">
            <a:off x="12707311" y="8802715"/>
            <a:ext cx="4551989" cy="604272"/>
          </a:xfrm>
          <a:prstGeom prst="rect">
            <a:avLst/>
          </a:prstGeom>
        </p:spPr>
        <p:txBody>
          <a:bodyPr anchor="t" rtlCol="false" tIns="0" lIns="0" bIns="0" rIns="0">
            <a:spAutoFit/>
          </a:bodyPr>
          <a:lstStyle/>
          <a:p>
            <a:pPr algn="r">
              <a:lnSpc>
                <a:spcPts val="2400"/>
              </a:lnSpc>
            </a:pPr>
            <a:r>
              <a:rPr lang="en-US" sz="2000" spc="100">
                <a:solidFill>
                  <a:srgbClr val="000000"/>
                </a:solidFill>
                <a:latin typeface="Open Sans"/>
                <a:ea typeface="Open Sans"/>
                <a:cs typeface="Open Sans"/>
                <a:sym typeface="Open Sans"/>
              </a:rPr>
              <a:t>Manchester is the home team, while Liverpool is the away team.</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764109" y="2351972"/>
          <a:ext cx="14759783" cy="1480489"/>
        </p:xfrm>
        <a:graphic>
          <a:graphicData uri="http://schemas.openxmlformats.org/drawingml/2006/table">
            <a:tbl>
              <a:tblPr/>
              <a:tblGrid>
                <a:gridCol w="1525087"/>
                <a:gridCol w="1074633"/>
                <a:gridCol w="1014573"/>
                <a:gridCol w="669225"/>
                <a:gridCol w="729286"/>
                <a:gridCol w="789346"/>
                <a:gridCol w="1016982"/>
                <a:gridCol w="1104664"/>
                <a:gridCol w="1134694"/>
                <a:gridCol w="1014573"/>
                <a:gridCol w="1209769"/>
                <a:gridCol w="1093501"/>
                <a:gridCol w="1218725"/>
                <a:gridCol w="1164724"/>
              </a:tblGrid>
              <a:tr h="683317">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Team</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Venue</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opp</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Hour</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Day</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Target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GF</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GA</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Sh</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SoT</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Dist</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FK</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PKatt_x</a:t>
                      </a:r>
                      <a:endParaRPr lang="en-US" sz="1100"/>
                    </a:p>
                    <a:p>
                      <a:pPr algn="ctr">
                        <a:lnSpc>
                          <a:spcPts val="2239"/>
                        </a:lnSpc>
                      </a:pPr>
                      <a:r>
                        <a:rPr lang="en-US" sz="1599" b="true">
                          <a:solidFill>
                            <a:srgbClr val="000000"/>
                          </a:solidFill>
                          <a:latin typeface="Open Sans Bold"/>
                          <a:ea typeface="Open Sans Bold"/>
                          <a:cs typeface="Open Sans Bold"/>
                          <a:sym typeface="Open Sans Bold"/>
                        </a:rPr>
                        <a:t>_rolling</a:t>
                      </a:r>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8683">
                <a:tc>
                  <a:txBody>
                    <a:bodyPr anchor="t" rtlCol="false"/>
                    <a:lstStyle/>
                    <a:p>
                      <a:pPr algn="ctr">
                        <a:lnSpc>
                          <a:spcPts val="2239"/>
                        </a:lnSpc>
                        <a:defRPr/>
                      </a:pPr>
                      <a:r>
                        <a:rPr lang="en-US" sz="1599">
                          <a:solidFill>
                            <a:srgbClr val="38B6FF"/>
                          </a:solidFill>
                          <a:latin typeface="Open Sans"/>
                          <a:ea typeface="Open Sans"/>
                          <a:cs typeface="Open Sans"/>
                          <a:sym typeface="Open Sans"/>
                        </a:rPr>
                        <a:t>Man. City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12</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4.333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18.333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8.666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16.733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378488">
                <a:tc>
                  <a:txBody>
                    <a:bodyPr anchor="t" rtlCol="false"/>
                    <a:lstStyle/>
                    <a:p>
                      <a:pPr algn="ctr">
                        <a:lnSpc>
                          <a:spcPts val="2239"/>
                        </a:lnSpc>
                        <a:defRPr/>
                      </a:pPr>
                      <a:r>
                        <a:rPr lang="en-US" sz="1599">
                          <a:solidFill>
                            <a:srgbClr val="FF3131"/>
                          </a:solidFill>
                          <a:latin typeface="Open Sans"/>
                          <a:ea typeface="Open Sans"/>
                          <a:cs typeface="Open Sans"/>
                          <a:sym typeface="Open Sans"/>
                        </a:rPr>
                        <a:t>Liverpool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15</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12</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2.333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0.333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20.666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8</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18.666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0.666</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aphicFrame>
        <p:nvGraphicFramePr>
          <p:cNvPr name="Table 3" id="3"/>
          <p:cNvGraphicFramePr>
            <a:graphicFrameLocks noGrp="true"/>
          </p:cNvGraphicFramePr>
          <p:nvPr/>
        </p:nvGraphicFramePr>
        <p:xfrm>
          <a:off x="3423193" y="4276815"/>
          <a:ext cx="11441614" cy="1958895"/>
        </p:xfrm>
        <a:graphic>
          <a:graphicData uri="http://schemas.openxmlformats.org/drawingml/2006/table">
            <a:tbl>
              <a:tblPr/>
              <a:tblGrid>
                <a:gridCol w="1527300"/>
                <a:gridCol w="1076193"/>
                <a:gridCol w="1016046"/>
                <a:gridCol w="655612"/>
                <a:gridCol w="850947"/>
                <a:gridCol w="836071"/>
                <a:gridCol w="748263"/>
                <a:gridCol w="595659"/>
                <a:gridCol w="670795"/>
                <a:gridCol w="617480"/>
                <a:gridCol w="776231"/>
                <a:gridCol w="569670"/>
                <a:gridCol w="529879"/>
                <a:gridCol w="971468"/>
              </a:tblGrid>
              <a:tr h="666006">
                <a:tc>
                  <a:txBody>
                    <a:bodyPr anchor="t" rtlCol="false"/>
                    <a:lstStyle/>
                    <a:p>
                      <a:pPr algn="ctr">
                        <a:lnSpc>
                          <a:spcPts val="2239"/>
                        </a:lnSpc>
                        <a:defRPr/>
                      </a:pPr>
                      <a:r>
                        <a:rPr lang="en-US" sz="1599" b="true">
                          <a:solidFill>
                            <a:srgbClr val="FF3131"/>
                          </a:solidFill>
                          <a:latin typeface="Open Sans Bold"/>
                          <a:ea typeface="Open Sans Bold"/>
                          <a:cs typeface="Open Sans Bold"/>
                          <a:sym typeface="Open Sans Bold"/>
                        </a:rPr>
                        <a:t>Liverpool</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Venue</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opp</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Hour</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Day</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Target</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GF</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GA</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Sh</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SoT</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Dist</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FK</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PKatt_x</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r>
              <a:tr h="458181">
                <a:tc>
                  <a:txBody>
                    <a:bodyPr anchor="t" rtlCol="false"/>
                    <a:lstStyle/>
                    <a:p>
                      <a:pPr algn="ctr">
                        <a:lnSpc>
                          <a:spcPts val="2239"/>
                        </a:lnSpc>
                        <a:defRPr/>
                      </a:pPr>
                      <a:r>
                        <a:rPr lang="en-US" sz="1599">
                          <a:solidFill>
                            <a:srgbClr val="000000"/>
                          </a:solidFill>
                          <a:latin typeface="Open Sans"/>
                          <a:ea typeface="Open Sans"/>
                          <a:cs typeface="Open Sans"/>
                          <a:sym typeface="Open Sans"/>
                        </a:rPr>
                        <a:t>MW10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19</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14</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3</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8</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19.5</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r>
              <a:tr h="408433">
                <a:tc>
                  <a:txBody>
                    <a:bodyPr anchor="t" rtlCol="false"/>
                    <a:lstStyle/>
                    <a:p>
                      <a:pPr algn="ctr">
                        <a:lnSpc>
                          <a:spcPts val="2239"/>
                        </a:lnSpc>
                        <a:defRPr/>
                      </a:pPr>
                      <a:r>
                        <a:rPr lang="en-US" sz="1599">
                          <a:solidFill>
                            <a:srgbClr val="000000"/>
                          </a:solidFill>
                          <a:latin typeface="Open Sans"/>
                          <a:ea typeface="Open Sans"/>
                          <a:cs typeface="Open Sans"/>
                          <a:sym typeface="Open Sans"/>
                        </a:rPr>
                        <a:t>MW11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14</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24</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17.5</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r>
              <a:tr h="426276">
                <a:tc>
                  <a:txBody>
                    <a:bodyPr anchor="t" rtlCol="false"/>
                    <a:lstStyle/>
                    <a:p>
                      <a:pPr algn="ctr">
                        <a:lnSpc>
                          <a:spcPts val="2239"/>
                        </a:lnSpc>
                        <a:defRPr/>
                      </a:pPr>
                      <a:r>
                        <a:rPr lang="en-US" sz="1599">
                          <a:solidFill>
                            <a:srgbClr val="000000"/>
                          </a:solidFill>
                          <a:latin typeface="Open Sans"/>
                          <a:ea typeface="Open Sans"/>
                          <a:cs typeface="Open Sans"/>
                          <a:sym typeface="Open Sans"/>
                        </a:rPr>
                        <a:t>MW12</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3</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14</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3</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17</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19</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FF3131"/>
                      </a:solidFill>
                      <a:prstDash val="solid"/>
                      <a:round/>
                      <a:headEnd type="none" w="med" len="med"/>
                      <a:tailEnd type="none" w="med" len="med"/>
                    </a:lnL>
                    <a:lnR cmpd="sng" algn="ctr" cap="flat" w="19050">
                      <a:solidFill>
                        <a:srgbClr val="FF3131"/>
                      </a:solidFill>
                      <a:prstDash val="solid"/>
                      <a:round/>
                      <a:headEnd type="none" w="med" len="med"/>
                      <a:tailEnd type="none" w="med" len="med"/>
                    </a:lnR>
                    <a:lnT cmpd="sng" algn="ctr" cap="flat" w="19050">
                      <a:solidFill>
                        <a:srgbClr val="FF3131"/>
                      </a:solidFill>
                      <a:prstDash val="solid"/>
                      <a:round/>
                      <a:headEnd type="none" w="med" len="med"/>
                      <a:tailEnd type="none" w="med" len="med"/>
                    </a:lnT>
                    <a:lnB cmpd="sng" algn="ctr" cap="flat" w="19050">
                      <a:solidFill>
                        <a:srgbClr val="FF3131"/>
                      </a:solidFill>
                      <a:prstDash val="solid"/>
                      <a:round/>
                      <a:headEnd type="none" w="med" len="med"/>
                      <a:tailEnd type="none" w="med" len="med"/>
                    </a:lnB>
                  </a:tcPr>
                </a:tc>
              </a:tr>
            </a:tbl>
          </a:graphicData>
        </a:graphic>
      </p:graphicFrame>
      <p:graphicFrame>
        <p:nvGraphicFramePr>
          <p:cNvPr name="Table 4" id="4"/>
          <p:cNvGraphicFramePr>
            <a:graphicFrameLocks noGrp="true"/>
          </p:cNvGraphicFramePr>
          <p:nvPr/>
        </p:nvGraphicFramePr>
        <p:xfrm>
          <a:off x="3423193" y="6683385"/>
          <a:ext cx="11441614" cy="1764319"/>
        </p:xfrm>
        <a:graphic>
          <a:graphicData uri="http://schemas.openxmlformats.org/drawingml/2006/table">
            <a:tbl>
              <a:tblPr/>
              <a:tblGrid>
                <a:gridCol w="1525659"/>
                <a:gridCol w="1075036"/>
                <a:gridCol w="1014953"/>
                <a:gridCol w="624414"/>
                <a:gridCol w="879767"/>
                <a:gridCol w="864746"/>
                <a:gridCol w="746990"/>
                <a:gridCol w="624414"/>
                <a:gridCol w="639435"/>
                <a:gridCol w="586193"/>
                <a:gridCol w="794720"/>
                <a:gridCol w="548086"/>
                <a:gridCol w="558269"/>
                <a:gridCol w="958931"/>
              </a:tblGrid>
              <a:tr h="616254">
                <a:tc>
                  <a:txBody>
                    <a:bodyPr anchor="t" rtlCol="false"/>
                    <a:lstStyle/>
                    <a:p>
                      <a:pPr algn="ctr">
                        <a:lnSpc>
                          <a:spcPts val="2239"/>
                        </a:lnSpc>
                        <a:defRPr/>
                      </a:pPr>
                      <a:r>
                        <a:rPr lang="en-US" sz="1599" b="true">
                          <a:solidFill>
                            <a:srgbClr val="38B6FF"/>
                          </a:solidFill>
                          <a:latin typeface="Open Sans Bold"/>
                          <a:ea typeface="Open Sans Bold"/>
                          <a:cs typeface="Open Sans Bold"/>
                          <a:sym typeface="Open Sans Bold"/>
                        </a:rPr>
                        <a:t>Man. City</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Venue</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opp</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Hour</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Day</a:t>
                      </a:r>
                      <a:endParaRPr lang="en-US" sz="1100"/>
                    </a:p>
                    <a:p>
                      <a:pPr algn="ctr">
                        <a:lnSpc>
                          <a:spcPts val="2239"/>
                        </a:lnSpc>
                      </a:pPr>
                      <a:r>
                        <a:rPr lang="en-US" sz="1599" b="true">
                          <a:solidFill>
                            <a:srgbClr val="000000"/>
                          </a:solidFill>
                          <a:latin typeface="Open Sans Bold"/>
                          <a:ea typeface="Open Sans Bold"/>
                          <a:cs typeface="Open Sans Bold"/>
                          <a:sym typeface="Open Sans Bold"/>
                        </a:rPr>
                        <a:t>_code</a:t>
                      </a:r>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Target</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GF</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GA</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Sh</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SoT</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Dist</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FK</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PKatt_x</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r>
              <a:tr h="357929">
                <a:tc>
                  <a:txBody>
                    <a:bodyPr anchor="t" rtlCol="false"/>
                    <a:lstStyle/>
                    <a:p>
                      <a:pPr algn="ctr">
                        <a:lnSpc>
                          <a:spcPts val="2239"/>
                        </a:lnSpc>
                        <a:defRPr/>
                      </a:pPr>
                      <a:r>
                        <a:rPr lang="en-US" sz="1599">
                          <a:solidFill>
                            <a:srgbClr val="000000"/>
                          </a:solidFill>
                          <a:latin typeface="Open Sans"/>
                          <a:ea typeface="Open Sans"/>
                          <a:cs typeface="Open Sans"/>
                          <a:sym typeface="Open Sans"/>
                        </a:rPr>
                        <a:t>MW10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15</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3</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9</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17.2</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r>
              <a:tr h="402647">
                <a:tc>
                  <a:txBody>
                    <a:bodyPr anchor="t" rtlCol="false"/>
                    <a:lstStyle/>
                    <a:p>
                      <a:pPr algn="ctr">
                        <a:lnSpc>
                          <a:spcPts val="2239"/>
                        </a:lnSpc>
                        <a:defRPr/>
                      </a:pPr>
                      <a:r>
                        <a:rPr lang="en-US" sz="1599">
                          <a:solidFill>
                            <a:srgbClr val="000000"/>
                          </a:solidFill>
                          <a:latin typeface="Open Sans"/>
                          <a:ea typeface="Open Sans"/>
                          <a:cs typeface="Open Sans"/>
                          <a:sym typeface="Open Sans"/>
                        </a:rPr>
                        <a:t>MW11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15</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21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8</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16.4</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r>
              <a:tr h="387488">
                <a:tc>
                  <a:txBody>
                    <a:bodyPr anchor="t" rtlCol="false"/>
                    <a:lstStyle/>
                    <a:p>
                      <a:pPr algn="ctr">
                        <a:lnSpc>
                          <a:spcPts val="2239"/>
                        </a:lnSpc>
                        <a:defRPr/>
                      </a:pPr>
                      <a:r>
                        <a:rPr lang="en-US" sz="1599">
                          <a:solidFill>
                            <a:srgbClr val="000000"/>
                          </a:solidFill>
                          <a:latin typeface="Open Sans"/>
                          <a:ea typeface="Open Sans"/>
                          <a:cs typeface="Open Sans"/>
                          <a:sym typeface="Open Sans"/>
                        </a:rPr>
                        <a:t>MW12</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4</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4</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14</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9</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16.6</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38B6FF"/>
                      </a:solidFill>
                      <a:prstDash val="solid"/>
                      <a:round/>
                      <a:headEnd type="none" w="med" len="med"/>
                      <a:tailEnd type="none" w="med" len="med"/>
                    </a:lnL>
                    <a:lnR cmpd="sng" algn="ctr" cap="flat" w="19050">
                      <a:solidFill>
                        <a:srgbClr val="38B6FF"/>
                      </a:solidFill>
                      <a:prstDash val="solid"/>
                      <a:round/>
                      <a:headEnd type="none" w="med" len="med"/>
                      <a:tailEnd type="none" w="med" len="med"/>
                    </a:lnR>
                    <a:lnT cmpd="sng" algn="ctr" cap="flat" w="19050">
                      <a:solidFill>
                        <a:srgbClr val="38B6FF"/>
                      </a:solidFill>
                      <a:prstDash val="solid"/>
                      <a:round/>
                      <a:headEnd type="none" w="med" len="med"/>
                      <a:tailEnd type="none" w="med" len="med"/>
                    </a:lnT>
                    <a:lnB cmpd="sng" algn="ctr" cap="flat" w="19050">
                      <a:solidFill>
                        <a:srgbClr val="38B6FF"/>
                      </a:solidFill>
                      <a:prstDash val="solid"/>
                      <a:round/>
                      <a:headEnd type="none" w="med" len="med"/>
                      <a:tailEnd type="none" w="med" len="med"/>
                    </a:lnB>
                  </a:tcPr>
                </a:tc>
              </a:tr>
            </a:tbl>
          </a:graphicData>
        </a:graphic>
      </p:graphicFrame>
      <p:sp>
        <p:nvSpPr>
          <p:cNvPr name="TextBox 5" id="5"/>
          <p:cNvSpPr txBox="true"/>
          <p:nvPr/>
        </p:nvSpPr>
        <p:spPr>
          <a:xfrm rot="0">
            <a:off x="1798851" y="1801197"/>
            <a:ext cx="1880146" cy="3727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Open Sans"/>
                <a:ea typeface="Open Sans"/>
                <a:cs typeface="Open Sans"/>
                <a:sym typeface="Open Sans"/>
              </a:rPr>
              <a:t>Matchweek 13</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2666039"/>
            <a:ext cx="6348697" cy="4897772"/>
          </a:xfrm>
          <a:prstGeom prst="rect">
            <a:avLst/>
          </a:prstGeom>
        </p:spPr>
        <p:txBody>
          <a:bodyPr anchor="t" rtlCol="false" tIns="0" lIns="0" bIns="0" rIns="0">
            <a:spAutoFit/>
          </a:bodyPr>
          <a:lstStyle/>
          <a:p>
            <a:pPr algn="just">
              <a:lnSpc>
                <a:spcPts val="3639"/>
              </a:lnSpc>
            </a:pPr>
            <a:r>
              <a:rPr lang="en-US" sz="2599">
                <a:solidFill>
                  <a:srgbClr val="000000"/>
                </a:solidFill>
                <a:latin typeface="Open Sans"/>
                <a:ea typeface="Open Sans"/>
                <a:cs typeface="Open Sans"/>
                <a:sym typeface="Open Sans"/>
              </a:rPr>
              <a:t>Data of 1520 matches was divided into training and test sets. The training set included three seasons (2020/2021 to 2022/2023), comprising a total of 1,140 games, while the test set consisted of the 2023/2024 season, with 380 games.</a:t>
            </a:r>
          </a:p>
          <a:p>
            <a:pPr algn="just">
              <a:lnSpc>
                <a:spcPts val="3639"/>
              </a:lnSpc>
            </a:pPr>
          </a:p>
          <a:p>
            <a:pPr algn="just">
              <a:lnSpc>
                <a:spcPts val="3639"/>
              </a:lnSpc>
            </a:pPr>
            <a:r>
              <a:rPr lang="en-US" sz="2599">
                <a:solidFill>
                  <a:srgbClr val="000000"/>
                </a:solidFill>
                <a:latin typeface="Open Sans"/>
                <a:ea typeface="Open Sans"/>
                <a:cs typeface="Open Sans"/>
                <a:sym typeface="Open Sans"/>
              </a:rPr>
              <a:t>To identify the optimal classification model, various algorithms with distinct characteristics were tested to determine which one best fits the data.</a:t>
            </a:r>
          </a:p>
        </p:txBody>
      </p:sp>
      <p:sp>
        <p:nvSpPr>
          <p:cNvPr name="TextBox 3" id="3"/>
          <p:cNvSpPr txBox="true"/>
          <p:nvPr/>
        </p:nvSpPr>
        <p:spPr>
          <a:xfrm rot="0">
            <a:off x="15433506" y="7731903"/>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/16</a:t>
            </a:r>
          </a:p>
        </p:txBody>
      </p:sp>
      <p:sp>
        <p:nvSpPr>
          <p:cNvPr name="TextBox 4" id="4"/>
          <p:cNvSpPr txBox="true"/>
          <p:nvPr/>
        </p:nvSpPr>
        <p:spPr>
          <a:xfrm rot="0">
            <a:off x="9519179" y="3260054"/>
            <a:ext cx="7740121" cy="2709318"/>
          </a:xfrm>
          <a:prstGeom prst="rect">
            <a:avLst/>
          </a:prstGeom>
        </p:spPr>
        <p:txBody>
          <a:bodyPr anchor="t" rtlCol="false" tIns="0" lIns="0" bIns="0" rIns="0">
            <a:spAutoFit/>
          </a:bodyPr>
          <a:lstStyle/>
          <a:p>
            <a:pPr algn="r">
              <a:lnSpc>
                <a:spcPts val="10799"/>
              </a:lnSpc>
            </a:pPr>
            <a:r>
              <a:rPr lang="en-US" sz="8999" b="true">
                <a:solidFill>
                  <a:srgbClr val="000000"/>
                </a:solidFill>
                <a:latin typeface="Open Sans Bold"/>
                <a:ea typeface="Open Sans Bold"/>
                <a:cs typeface="Open Sans Bold"/>
                <a:sym typeface="Open Sans Bold"/>
              </a:rPr>
              <a:t>Model Development</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6083732" y="9251021"/>
            <a:ext cx="1175568" cy="137659"/>
          </a:xfrm>
          <a:prstGeom prst="rect">
            <a:avLst/>
          </a:prstGeom>
          <a:solidFill>
            <a:srgbClr val="000000"/>
          </a:solidFill>
        </p:spPr>
      </p:sp>
      <p:sp>
        <p:nvSpPr>
          <p:cNvPr name="TextBox 3" id="3"/>
          <p:cNvSpPr txBox="true"/>
          <p:nvPr/>
        </p:nvSpPr>
        <p:spPr>
          <a:xfrm rot="0">
            <a:off x="1028700" y="649231"/>
            <a:ext cx="1825794" cy="1526397"/>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/17</a:t>
            </a:r>
          </a:p>
        </p:txBody>
      </p:sp>
      <p:sp>
        <p:nvSpPr>
          <p:cNvPr name="TextBox 4" id="4"/>
          <p:cNvSpPr txBox="true"/>
          <p:nvPr/>
        </p:nvSpPr>
        <p:spPr>
          <a:xfrm rot="0">
            <a:off x="1028700" y="3793603"/>
            <a:ext cx="6447612" cy="2709318"/>
          </a:xfrm>
          <a:prstGeom prst="rect">
            <a:avLst/>
          </a:prstGeom>
        </p:spPr>
        <p:txBody>
          <a:bodyPr anchor="t" rtlCol="false" tIns="0" lIns="0" bIns="0" rIns="0">
            <a:spAutoFit/>
          </a:bodyPr>
          <a:lstStyle/>
          <a:p>
            <a:pPr algn="l">
              <a:lnSpc>
                <a:spcPts val="10799"/>
              </a:lnSpc>
            </a:pPr>
            <a:r>
              <a:rPr lang="en-US" sz="8999" b="true">
                <a:solidFill>
                  <a:srgbClr val="000000"/>
                </a:solidFill>
                <a:latin typeface="Open Sans Bold"/>
                <a:ea typeface="Open Sans Bold"/>
                <a:cs typeface="Open Sans Bold"/>
                <a:sym typeface="Open Sans Bold"/>
              </a:rPr>
              <a:t>Model</a:t>
            </a:r>
          </a:p>
          <a:p>
            <a:pPr algn="l">
              <a:lnSpc>
                <a:spcPts val="10799"/>
              </a:lnSpc>
            </a:pPr>
            <a:r>
              <a:rPr lang="en-US" sz="8999" b="true">
                <a:solidFill>
                  <a:srgbClr val="000000"/>
                </a:solidFill>
                <a:latin typeface="Open Sans Bold"/>
                <a:ea typeface="Open Sans Bold"/>
                <a:cs typeface="Open Sans Bold"/>
                <a:sym typeface="Open Sans Bold"/>
              </a:rPr>
              <a:t>Training</a:t>
            </a:r>
          </a:p>
        </p:txBody>
      </p:sp>
      <p:sp>
        <p:nvSpPr>
          <p:cNvPr name="TextBox 5" id="5"/>
          <p:cNvSpPr txBox="true"/>
          <p:nvPr/>
        </p:nvSpPr>
        <p:spPr>
          <a:xfrm rot="0">
            <a:off x="10099913" y="1568078"/>
            <a:ext cx="5580140" cy="1819910"/>
          </a:xfrm>
          <a:prstGeom prst="rect">
            <a:avLst/>
          </a:prstGeom>
        </p:spPr>
        <p:txBody>
          <a:bodyPr anchor="t" rtlCol="false" tIns="0" lIns="0" bIns="0" rIns="0">
            <a:spAutoFit/>
          </a:bodyPr>
          <a:lstStyle/>
          <a:p>
            <a:pPr algn="just">
              <a:lnSpc>
                <a:spcPts val="3640"/>
              </a:lnSpc>
            </a:pPr>
            <a:r>
              <a:rPr lang="en-US" sz="2600">
                <a:solidFill>
                  <a:srgbClr val="000000"/>
                </a:solidFill>
                <a:latin typeface="Open Sans"/>
                <a:ea typeface="Open Sans"/>
                <a:cs typeface="Open Sans"/>
                <a:sym typeface="Open Sans"/>
              </a:rPr>
              <a:t>Describes each team using features that highlight its strengths and weaknesses relevant to match outcomes. </a:t>
            </a:r>
          </a:p>
        </p:txBody>
      </p:sp>
      <p:sp>
        <p:nvSpPr>
          <p:cNvPr name="TextBox 6" id="6"/>
          <p:cNvSpPr txBox="true"/>
          <p:nvPr/>
        </p:nvSpPr>
        <p:spPr>
          <a:xfrm rot="0">
            <a:off x="10099913" y="879270"/>
            <a:ext cx="5385195" cy="584238"/>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Predictors</a:t>
            </a:r>
          </a:p>
        </p:txBody>
      </p:sp>
      <p:sp>
        <p:nvSpPr>
          <p:cNvPr name="TextBox 7" id="7"/>
          <p:cNvSpPr txBox="true"/>
          <p:nvPr/>
        </p:nvSpPr>
        <p:spPr>
          <a:xfrm rot="0">
            <a:off x="10099913" y="4291980"/>
            <a:ext cx="5385195" cy="5020310"/>
          </a:xfrm>
          <a:prstGeom prst="rect">
            <a:avLst/>
          </a:prstGeom>
        </p:spPr>
        <p:txBody>
          <a:bodyPr anchor="t" rtlCol="false" tIns="0" lIns="0" bIns="0" rIns="0">
            <a:spAutoFit/>
          </a:bodyPr>
          <a:lstStyle/>
          <a:p>
            <a:pPr algn="just">
              <a:lnSpc>
                <a:spcPts val="3640"/>
              </a:lnSpc>
            </a:pPr>
            <a:r>
              <a:rPr lang="en-US" sz="2600">
                <a:solidFill>
                  <a:srgbClr val="000000"/>
                </a:solidFill>
                <a:latin typeface="Open Sans"/>
                <a:ea typeface="Open Sans"/>
                <a:cs typeface="Open Sans"/>
                <a:sym typeface="Open Sans"/>
              </a:rPr>
              <a:t>Rolling averages are statistical tools that allow us to analyze a team's current attacking and defensive strengths by focusing on its performance metrics over the most recent matches (e.g., the last 3 matches). This approach smoothens short-term fluctuations and highlights recent trends, providing a dynamic assessment of a team's form. </a:t>
            </a:r>
          </a:p>
        </p:txBody>
      </p:sp>
      <p:sp>
        <p:nvSpPr>
          <p:cNvPr name="TextBox 8" id="8"/>
          <p:cNvSpPr txBox="true"/>
          <p:nvPr/>
        </p:nvSpPr>
        <p:spPr>
          <a:xfrm rot="0">
            <a:off x="10099913" y="3626341"/>
            <a:ext cx="5385195" cy="584238"/>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Rolling averages</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462681" y="971550"/>
            <a:ext cx="15796619" cy="537845"/>
          </a:xfrm>
          <a:prstGeom prst="rect">
            <a:avLst/>
          </a:prstGeom>
        </p:spPr>
        <p:txBody>
          <a:bodyPr anchor="t" rtlCol="false" tIns="0" lIns="0" bIns="0" rIns="0">
            <a:spAutoFit/>
          </a:bodyPr>
          <a:lstStyle/>
          <a:p>
            <a:pPr algn="l">
              <a:lnSpc>
                <a:spcPts val="4480"/>
              </a:lnSpc>
            </a:pPr>
            <a:r>
              <a:rPr lang="en-US" sz="3200" b="true">
                <a:solidFill>
                  <a:srgbClr val="000000"/>
                </a:solidFill>
                <a:latin typeface="Open Sans Bold"/>
                <a:ea typeface="Open Sans Bold"/>
                <a:cs typeface="Open Sans Bold"/>
                <a:sym typeface="Open Sans Bold"/>
              </a:rPr>
              <a:t>Predicting the match outcome</a:t>
            </a:r>
          </a:p>
        </p:txBody>
      </p:sp>
      <p:sp>
        <p:nvSpPr>
          <p:cNvPr name="TextBox 3" id="3"/>
          <p:cNvSpPr txBox="true"/>
          <p:nvPr/>
        </p:nvSpPr>
        <p:spPr>
          <a:xfrm rot="0">
            <a:off x="1028700" y="8414139"/>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/18</a:t>
            </a:r>
          </a:p>
        </p:txBody>
      </p:sp>
      <p:graphicFrame>
        <p:nvGraphicFramePr>
          <p:cNvPr name="Table 4" id="4"/>
          <p:cNvGraphicFramePr>
            <a:graphicFrameLocks noGrp="true"/>
          </p:cNvGraphicFramePr>
          <p:nvPr/>
        </p:nvGraphicFramePr>
        <p:xfrm>
          <a:off x="1462681" y="1777709"/>
          <a:ext cx="15149672" cy="1312952"/>
        </p:xfrm>
        <a:graphic>
          <a:graphicData uri="http://schemas.openxmlformats.org/drawingml/2006/table">
            <a:tbl>
              <a:tblPr/>
              <a:tblGrid>
                <a:gridCol w="1787985"/>
                <a:gridCol w="1259881"/>
                <a:gridCol w="1541536"/>
                <a:gridCol w="1101450"/>
                <a:gridCol w="1488726"/>
                <a:gridCol w="1083847"/>
                <a:gridCol w="1224784"/>
                <a:gridCol w="1538575"/>
                <a:gridCol w="1629553"/>
                <a:gridCol w="1471122"/>
                <a:gridCol w="1022212"/>
              </a:tblGrid>
              <a:tr h="893571">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Date</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Team_x</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Opponent_x</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actual_x</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predicted_x</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Result_x</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Team_y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Opponent_y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actual_y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predicted_y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Result_y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r>
              <a:tr h="419381">
                <a:tc>
                  <a:txBody>
                    <a:bodyPr anchor="t" rtlCol="false"/>
                    <a:lstStyle/>
                    <a:p>
                      <a:pPr algn="ctr">
                        <a:lnSpc>
                          <a:spcPts val="2239"/>
                        </a:lnSpc>
                        <a:defRPr/>
                      </a:pPr>
                      <a:r>
                        <a:rPr lang="en-US" sz="1599">
                          <a:solidFill>
                            <a:srgbClr val="000000"/>
                          </a:solidFill>
                          <a:latin typeface="Open Sans"/>
                          <a:ea typeface="Open Sans"/>
                          <a:cs typeface="Open Sans"/>
                          <a:sym typeface="Open Sans"/>
                        </a:rPr>
                        <a:t>11/25/2023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Liverpool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Man. City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94C459"/>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D</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Man. City</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Liverpool</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0</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93D20"/>
                    </a:solidFill>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D</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graphicFrame>
        <p:nvGraphicFramePr>
          <p:cNvPr name="Table 5" id="5"/>
          <p:cNvGraphicFramePr>
            <a:graphicFrameLocks noGrp="true"/>
          </p:cNvGraphicFramePr>
          <p:nvPr/>
        </p:nvGraphicFramePr>
        <p:xfrm>
          <a:off x="1462681" y="4246635"/>
          <a:ext cx="6976997" cy="3792726"/>
        </p:xfrm>
        <a:graphic>
          <a:graphicData uri="http://schemas.openxmlformats.org/drawingml/2006/table">
            <a:tbl>
              <a:tblPr/>
              <a:tblGrid>
                <a:gridCol w="4013497"/>
                <a:gridCol w="2963500"/>
              </a:tblGrid>
              <a:tr h="885051">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Algorithm</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Precision</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6A6A6"/>
                    </a:solidFill>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MLP (Neural Network)</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65.28%</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Stacking</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62.02%</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LightGBM</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59.02%</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Gradient Boosting</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57.53%</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CatBoost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56.58%</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Random Forest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55.94%</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15382">
                <a:tc>
                  <a:txBody>
                    <a:bodyPr anchor="t" rtlCol="false"/>
                    <a:lstStyle/>
                    <a:p>
                      <a:pPr algn="ctr">
                        <a:lnSpc>
                          <a:spcPts val="2239"/>
                        </a:lnSpc>
                        <a:defRPr/>
                      </a:pPr>
                      <a:r>
                        <a:rPr lang="en-US" sz="1599">
                          <a:solidFill>
                            <a:srgbClr val="000000"/>
                          </a:solidFill>
                          <a:latin typeface="Open Sans"/>
                          <a:ea typeface="Open Sans"/>
                          <a:cs typeface="Open Sans"/>
                          <a:sym typeface="Open Sans"/>
                        </a:rPr>
                        <a:t>XGBoost</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Open Sans"/>
                          <a:ea typeface="Open Sans"/>
                          <a:cs typeface="Open Sans"/>
                          <a:sym typeface="Open Sans"/>
                        </a:rPr>
                        <a:t>55.91%</a:t>
                      </a:r>
                      <a:endParaRPr lang="en-US" sz="1100"/>
                    </a:p>
                  </a:txBody>
                  <a:tcPr marL="0" marR="0" marT="0" marB="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462681" y="3566095"/>
            <a:ext cx="15796619" cy="537845"/>
          </a:xfrm>
          <a:prstGeom prst="rect">
            <a:avLst/>
          </a:prstGeom>
        </p:spPr>
        <p:txBody>
          <a:bodyPr anchor="t" rtlCol="false" tIns="0" lIns="0" bIns="0" rIns="0">
            <a:spAutoFit/>
          </a:bodyPr>
          <a:lstStyle/>
          <a:p>
            <a:pPr algn="l">
              <a:lnSpc>
                <a:spcPts val="4480"/>
              </a:lnSpc>
            </a:pPr>
            <a:r>
              <a:rPr lang="en-US" sz="3200" b="true">
                <a:solidFill>
                  <a:srgbClr val="000000"/>
                </a:solidFill>
                <a:latin typeface="Open Sans Bold"/>
                <a:ea typeface="Open Sans Bold"/>
                <a:cs typeface="Open Sans Bold"/>
                <a:sym typeface="Open Sans Bold"/>
              </a:rPr>
              <a:t>Precision scores for all algorithms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2425823" y="1518563"/>
            <a:ext cx="6718177" cy="7739737"/>
          </a:xfrm>
          <a:prstGeom prst="rect">
            <a:avLst/>
          </a:prstGeom>
          <a:solidFill>
            <a:srgbClr val="000000">
              <a:alpha val="4706"/>
            </a:srgbClr>
          </a:solidFill>
        </p:spPr>
      </p:sp>
      <p:sp>
        <p:nvSpPr>
          <p:cNvPr name="Freeform 3" id="3"/>
          <p:cNvSpPr/>
          <p:nvPr/>
        </p:nvSpPr>
        <p:spPr>
          <a:xfrm flipH="false" flipV="false" rot="0">
            <a:off x="7685285" y="6753668"/>
            <a:ext cx="2933548" cy="1931190"/>
          </a:xfrm>
          <a:custGeom>
            <a:avLst/>
            <a:gdLst/>
            <a:ahLst/>
            <a:cxnLst/>
            <a:rect r="r" b="b" t="t" l="l"/>
            <a:pathLst>
              <a:path h="1931190" w="2933548">
                <a:moveTo>
                  <a:pt x="0" y="0"/>
                </a:moveTo>
                <a:lnTo>
                  <a:pt x="2933548" y="0"/>
                </a:lnTo>
                <a:lnTo>
                  <a:pt x="2933548" y="1931190"/>
                </a:lnTo>
                <a:lnTo>
                  <a:pt x="0" y="1931190"/>
                </a:lnTo>
                <a:lnTo>
                  <a:pt x="0" y="0"/>
                </a:lnTo>
                <a:close/>
              </a:path>
            </a:pathLst>
          </a:custGeom>
          <a:blipFill>
            <a:blip r:embed="rId2"/>
            <a:stretch>
              <a:fillRect l="0" t="0" r="0" b="-51903"/>
            </a:stretch>
          </a:blipFill>
        </p:spPr>
      </p:sp>
      <p:sp>
        <p:nvSpPr>
          <p:cNvPr name="Freeform 4" id="4"/>
          <p:cNvSpPr/>
          <p:nvPr/>
        </p:nvSpPr>
        <p:spPr>
          <a:xfrm flipH="false" flipV="false" rot="0">
            <a:off x="7701402" y="4422837"/>
            <a:ext cx="2917430" cy="2013332"/>
          </a:xfrm>
          <a:custGeom>
            <a:avLst/>
            <a:gdLst/>
            <a:ahLst/>
            <a:cxnLst/>
            <a:rect r="r" b="b" t="t" l="l"/>
            <a:pathLst>
              <a:path h="2013332" w="2917430">
                <a:moveTo>
                  <a:pt x="0" y="0"/>
                </a:moveTo>
                <a:lnTo>
                  <a:pt x="2917431" y="0"/>
                </a:lnTo>
                <a:lnTo>
                  <a:pt x="2917431" y="2013331"/>
                </a:lnTo>
                <a:lnTo>
                  <a:pt x="0" y="2013331"/>
                </a:lnTo>
                <a:lnTo>
                  <a:pt x="0" y="0"/>
                </a:lnTo>
                <a:close/>
              </a:path>
            </a:pathLst>
          </a:custGeom>
          <a:blipFill>
            <a:blip r:embed="rId3"/>
            <a:stretch>
              <a:fillRect l="-6713" t="-32170" r="0" b="-22462"/>
            </a:stretch>
          </a:blipFill>
        </p:spPr>
      </p:sp>
      <p:sp>
        <p:nvSpPr>
          <p:cNvPr name="Freeform 5" id="5"/>
          <p:cNvSpPr/>
          <p:nvPr/>
        </p:nvSpPr>
        <p:spPr>
          <a:xfrm flipH="false" flipV="false" rot="0">
            <a:off x="7717520" y="2092005"/>
            <a:ext cx="2901313" cy="1931190"/>
          </a:xfrm>
          <a:custGeom>
            <a:avLst/>
            <a:gdLst/>
            <a:ahLst/>
            <a:cxnLst/>
            <a:rect r="r" b="b" t="t" l="l"/>
            <a:pathLst>
              <a:path h="1931190" w="2901313">
                <a:moveTo>
                  <a:pt x="0" y="0"/>
                </a:moveTo>
                <a:lnTo>
                  <a:pt x="2901313" y="0"/>
                </a:lnTo>
                <a:lnTo>
                  <a:pt x="2901313" y="1931190"/>
                </a:lnTo>
                <a:lnTo>
                  <a:pt x="0" y="1931190"/>
                </a:lnTo>
                <a:lnTo>
                  <a:pt x="0" y="0"/>
                </a:lnTo>
                <a:close/>
              </a:path>
            </a:pathLst>
          </a:custGeom>
          <a:blipFill>
            <a:blip r:embed="rId4"/>
            <a:stretch>
              <a:fillRect l="0" t="0" r="-555" b="-2337"/>
            </a:stretch>
          </a:blipFill>
        </p:spPr>
      </p:sp>
      <p:grpSp>
        <p:nvGrpSpPr>
          <p:cNvPr name="Group 6" id="6"/>
          <p:cNvGrpSpPr/>
          <p:nvPr/>
        </p:nvGrpSpPr>
        <p:grpSpPr>
          <a:xfrm rot="0">
            <a:off x="1028700" y="1028700"/>
            <a:ext cx="5772843" cy="5407468"/>
            <a:chOff x="0" y="0"/>
            <a:chExt cx="7697123" cy="7209958"/>
          </a:xfrm>
        </p:grpSpPr>
        <p:sp>
          <p:nvSpPr>
            <p:cNvPr name="TextBox 7" id="7"/>
            <p:cNvSpPr txBox="true"/>
            <p:nvPr/>
          </p:nvSpPr>
          <p:spPr>
            <a:xfrm rot="0">
              <a:off x="0" y="2393536"/>
              <a:ext cx="7697123" cy="4816422"/>
            </a:xfrm>
            <a:prstGeom prst="rect">
              <a:avLst/>
            </a:prstGeom>
          </p:spPr>
          <p:txBody>
            <a:bodyPr anchor="t" rtlCol="false" tIns="0" lIns="0" bIns="0" rIns="0">
              <a:spAutoFit/>
            </a:bodyPr>
            <a:lstStyle/>
            <a:p>
              <a:pPr algn="l">
                <a:lnSpc>
                  <a:spcPts val="9599"/>
                </a:lnSpc>
              </a:pPr>
              <a:r>
                <a:rPr lang="en-US" sz="7999" b="true">
                  <a:solidFill>
                    <a:srgbClr val="000000"/>
                  </a:solidFill>
                  <a:latin typeface="Open Sans Bold"/>
                  <a:ea typeface="Open Sans Bold"/>
                  <a:cs typeface="Open Sans Bold"/>
                  <a:sym typeface="Open Sans Bold"/>
                </a:rPr>
                <a:t>Results</a:t>
              </a:r>
            </a:p>
            <a:p>
              <a:pPr algn="l">
                <a:lnSpc>
                  <a:spcPts val="9599"/>
                </a:lnSpc>
              </a:pPr>
              <a:r>
                <a:rPr lang="en-US" sz="7999" b="true">
                  <a:solidFill>
                    <a:srgbClr val="000000"/>
                  </a:solidFill>
                  <a:latin typeface="Open Sans Bold"/>
                  <a:ea typeface="Open Sans Bold"/>
                  <a:cs typeface="Open Sans Bold"/>
                  <a:sym typeface="Open Sans Bold"/>
                </a:rPr>
                <a:t>And</a:t>
              </a:r>
            </a:p>
            <a:p>
              <a:pPr algn="l">
                <a:lnSpc>
                  <a:spcPts val="9600"/>
                </a:lnSpc>
              </a:pPr>
              <a:r>
                <a:rPr lang="en-US" sz="8000" b="true">
                  <a:solidFill>
                    <a:srgbClr val="000000"/>
                  </a:solidFill>
                  <a:latin typeface="Open Sans Bold"/>
                  <a:ea typeface="Open Sans Bold"/>
                  <a:cs typeface="Open Sans Bold"/>
                  <a:sym typeface="Open Sans Bold"/>
                </a:rPr>
                <a:t>Discussion</a:t>
              </a:r>
            </a:p>
          </p:txBody>
        </p:sp>
        <p:sp>
          <p:nvSpPr>
            <p:cNvPr name="TextBox 8" id="8"/>
            <p:cNvSpPr txBox="true"/>
            <p:nvPr/>
          </p:nvSpPr>
          <p:spPr>
            <a:xfrm rot="0">
              <a:off x="0" y="-161925"/>
              <a:ext cx="2783427" cy="1986886"/>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/19</a:t>
              </a:r>
            </a:p>
          </p:txBody>
        </p:sp>
      </p:grpSp>
      <p:grpSp>
        <p:nvGrpSpPr>
          <p:cNvPr name="Group 9" id="9"/>
          <p:cNvGrpSpPr/>
          <p:nvPr/>
        </p:nvGrpSpPr>
        <p:grpSpPr>
          <a:xfrm rot="0">
            <a:off x="11784389" y="1988110"/>
            <a:ext cx="4810139" cy="2138979"/>
            <a:chOff x="0" y="0"/>
            <a:chExt cx="6413518" cy="2851972"/>
          </a:xfrm>
        </p:grpSpPr>
        <p:sp>
          <p:nvSpPr>
            <p:cNvPr name="TextBox 10" id="10"/>
            <p:cNvSpPr txBox="true"/>
            <p:nvPr/>
          </p:nvSpPr>
          <p:spPr>
            <a:xfrm rot="0">
              <a:off x="0" y="849246"/>
              <a:ext cx="6413518" cy="2002726"/>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’rolling average’ helps us evaluate a team’s performance and highlights recent trends, providing a dynamic assessment of a team's form.</a:t>
              </a:r>
            </a:p>
          </p:txBody>
        </p:sp>
        <p:sp>
          <p:nvSpPr>
            <p:cNvPr name="TextBox 11" id="11"/>
            <p:cNvSpPr txBox="true"/>
            <p:nvPr/>
          </p:nvSpPr>
          <p:spPr>
            <a:xfrm rot="0">
              <a:off x="0" y="-57150"/>
              <a:ext cx="6413518" cy="754270"/>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Team performance</a:t>
              </a:r>
            </a:p>
          </p:txBody>
        </p:sp>
      </p:grpSp>
      <p:grpSp>
        <p:nvGrpSpPr>
          <p:cNvPr name="Group 12" id="12"/>
          <p:cNvGrpSpPr/>
          <p:nvPr/>
        </p:nvGrpSpPr>
        <p:grpSpPr>
          <a:xfrm rot="0">
            <a:off x="11784389" y="4692783"/>
            <a:ext cx="4810139" cy="1391297"/>
            <a:chOff x="0" y="0"/>
            <a:chExt cx="6413518" cy="1855063"/>
          </a:xfrm>
        </p:grpSpPr>
        <p:sp>
          <p:nvSpPr>
            <p:cNvPr name="TextBox 13" id="13"/>
            <p:cNvSpPr txBox="true"/>
            <p:nvPr/>
          </p:nvSpPr>
          <p:spPr>
            <a:xfrm rot="0">
              <a:off x="0" y="849246"/>
              <a:ext cx="6413518" cy="1005817"/>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outcome of each match can be determined with the matric.</a:t>
              </a:r>
            </a:p>
          </p:txBody>
        </p:sp>
        <p:sp>
          <p:nvSpPr>
            <p:cNvPr name="TextBox 14" id="14"/>
            <p:cNvSpPr txBox="true"/>
            <p:nvPr/>
          </p:nvSpPr>
          <p:spPr>
            <a:xfrm rot="0">
              <a:off x="0" y="-57150"/>
              <a:ext cx="6413518" cy="754270"/>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Match results</a:t>
              </a:r>
            </a:p>
          </p:txBody>
        </p:sp>
      </p:grpSp>
      <p:grpSp>
        <p:nvGrpSpPr>
          <p:cNvPr name="Group 15" id="15"/>
          <p:cNvGrpSpPr/>
          <p:nvPr/>
        </p:nvGrpSpPr>
        <p:grpSpPr>
          <a:xfrm rot="0">
            <a:off x="11784389" y="7032111"/>
            <a:ext cx="5000639" cy="1374304"/>
            <a:chOff x="0" y="0"/>
            <a:chExt cx="6667518" cy="1832405"/>
          </a:xfrm>
        </p:grpSpPr>
        <p:sp>
          <p:nvSpPr>
            <p:cNvPr name="TextBox 16" id="16"/>
            <p:cNvSpPr txBox="true"/>
            <p:nvPr/>
          </p:nvSpPr>
          <p:spPr>
            <a:xfrm rot="0">
              <a:off x="0" y="849246"/>
              <a:ext cx="6667518" cy="983160"/>
            </a:xfrm>
            <a:prstGeom prst="rect">
              <a:avLst/>
            </a:prstGeom>
          </p:spPr>
          <p:txBody>
            <a:bodyPr anchor="t" rtlCol="false" tIns="0" lIns="0" bIns="0" rIns="0">
              <a:spAutoFit/>
            </a:bodyPr>
            <a:lstStyle/>
            <a:p>
              <a:pPr algn="l">
                <a:lnSpc>
                  <a:spcPts val="3079"/>
                </a:lnSpc>
              </a:pPr>
              <a:r>
                <a:rPr lang="en-US" sz="2199">
                  <a:solidFill>
                    <a:srgbClr val="000000"/>
                  </a:solidFill>
                  <a:latin typeface="Open Sans"/>
                  <a:ea typeface="Open Sans"/>
                  <a:cs typeface="Open Sans"/>
                  <a:sym typeface="Open Sans"/>
                </a:rPr>
                <a:t>This will give us which team has more probability of wining the league</a:t>
              </a:r>
            </a:p>
          </p:txBody>
        </p:sp>
        <p:sp>
          <p:nvSpPr>
            <p:cNvPr name="TextBox 17" id="17"/>
            <p:cNvSpPr txBox="true"/>
            <p:nvPr/>
          </p:nvSpPr>
          <p:spPr>
            <a:xfrm rot="0">
              <a:off x="0" y="-57150"/>
              <a:ext cx="6667518" cy="754270"/>
            </a:xfrm>
            <a:prstGeom prst="rect">
              <a:avLst/>
            </a:prstGeom>
          </p:spPr>
          <p:txBody>
            <a:bodyPr anchor="t" rtlCol="false" tIns="0" lIns="0" bIns="0" rIns="0">
              <a:spAutoFit/>
            </a:bodyPr>
            <a:lstStyle/>
            <a:p>
              <a:pPr algn="l">
                <a:lnSpc>
                  <a:spcPts val="4899"/>
                </a:lnSpc>
              </a:pPr>
              <a:r>
                <a:rPr lang="en-US" sz="3499" b="true">
                  <a:solidFill>
                    <a:srgbClr val="000000"/>
                  </a:solidFill>
                  <a:latin typeface="Open Sans Bold"/>
                  <a:ea typeface="Open Sans Bold"/>
                  <a:cs typeface="Open Sans Bold"/>
                  <a:sym typeface="Open Sans Bold"/>
                </a:rPr>
                <a:t>League table</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028700" y="1068495"/>
            <a:ext cx="1175568" cy="137659"/>
          </a:xfrm>
          <a:prstGeom prst="rect">
            <a:avLst/>
          </a:prstGeom>
          <a:solidFill>
            <a:srgbClr val="000000"/>
          </a:solidFill>
        </p:spPr>
      </p:sp>
      <p:sp>
        <p:nvSpPr>
          <p:cNvPr name="Freeform 3" id="3"/>
          <p:cNvSpPr/>
          <p:nvPr/>
        </p:nvSpPr>
        <p:spPr>
          <a:xfrm flipH="false" flipV="false" rot="5400000">
            <a:off x="8387785" y="4108866"/>
            <a:ext cx="8189805" cy="2404350"/>
          </a:xfrm>
          <a:custGeom>
            <a:avLst/>
            <a:gdLst/>
            <a:ahLst/>
            <a:cxnLst/>
            <a:rect r="r" b="b" t="t" l="l"/>
            <a:pathLst>
              <a:path h="2404350" w="8189805">
                <a:moveTo>
                  <a:pt x="0" y="0"/>
                </a:moveTo>
                <a:lnTo>
                  <a:pt x="8189805" y="0"/>
                </a:lnTo>
                <a:lnTo>
                  <a:pt x="8189805" y="2404350"/>
                </a:lnTo>
                <a:lnTo>
                  <a:pt x="0" y="2404350"/>
                </a:lnTo>
                <a:lnTo>
                  <a:pt x="0" y="0"/>
                </a:lnTo>
                <a:close/>
              </a:path>
            </a:pathLst>
          </a:custGeom>
          <a:blipFill>
            <a:blip r:embed="rId2"/>
            <a:stretch>
              <a:fillRect l="-8066" t="0" r="-8066" b="0"/>
            </a:stretch>
          </a:blipFill>
        </p:spPr>
      </p:sp>
      <p:sp>
        <p:nvSpPr>
          <p:cNvPr name="Freeform 4" id="4"/>
          <p:cNvSpPr/>
          <p:nvPr/>
        </p:nvSpPr>
        <p:spPr>
          <a:xfrm flipH="false" flipV="false" rot="5400000">
            <a:off x="10768321" y="4113630"/>
            <a:ext cx="8187650" cy="2392667"/>
          </a:xfrm>
          <a:custGeom>
            <a:avLst/>
            <a:gdLst/>
            <a:ahLst/>
            <a:cxnLst/>
            <a:rect r="r" b="b" t="t" l="l"/>
            <a:pathLst>
              <a:path h="2392667" w="8187650">
                <a:moveTo>
                  <a:pt x="0" y="0"/>
                </a:moveTo>
                <a:lnTo>
                  <a:pt x="8187650" y="0"/>
                </a:lnTo>
                <a:lnTo>
                  <a:pt x="8187650" y="2392667"/>
                </a:lnTo>
                <a:lnTo>
                  <a:pt x="0" y="2392667"/>
                </a:lnTo>
                <a:lnTo>
                  <a:pt x="0" y="0"/>
                </a:lnTo>
                <a:close/>
              </a:path>
            </a:pathLst>
          </a:custGeom>
          <a:blipFill>
            <a:blip r:embed="rId2"/>
            <a:stretch>
              <a:fillRect l="-7569" t="0" r="-8029" b="0"/>
            </a:stretch>
          </a:blipFill>
        </p:spPr>
      </p:sp>
      <p:sp>
        <p:nvSpPr>
          <p:cNvPr name="Freeform 5" id="5"/>
          <p:cNvSpPr/>
          <p:nvPr/>
        </p:nvSpPr>
        <p:spPr>
          <a:xfrm flipH="false" flipV="false" rot="0">
            <a:off x="9102428" y="2057413"/>
            <a:ext cx="5093513" cy="6356958"/>
          </a:xfrm>
          <a:custGeom>
            <a:avLst/>
            <a:gdLst/>
            <a:ahLst/>
            <a:cxnLst/>
            <a:rect r="r" b="b" t="t" l="l"/>
            <a:pathLst>
              <a:path h="6356958" w="5093513">
                <a:moveTo>
                  <a:pt x="0" y="0"/>
                </a:moveTo>
                <a:lnTo>
                  <a:pt x="5093513" y="0"/>
                </a:lnTo>
                <a:lnTo>
                  <a:pt x="5093513" y="6356958"/>
                </a:lnTo>
                <a:lnTo>
                  <a:pt x="0" y="6356958"/>
                </a:lnTo>
                <a:lnTo>
                  <a:pt x="0" y="0"/>
                </a:lnTo>
                <a:close/>
              </a:path>
            </a:pathLst>
          </a:custGeom>
          <a:blipFill>
            <a:blip r:embed="rId3"/>
            <a:stretch>
              <a:fillRect l="0" t="0" r="0" b="0"/>
            </a:stretch>
          </a:blipFill>
        </p:spPr>
      </p:sp>
      <p:grpSp>
        <p:nvGrpSpPr>
          <p:cNvPr name="Group 6" id="6"/>
          <p:cNvGrpSpPr/>
          <p:nvPr/>
        </p:nvGrpSpPr>
        <p:grpSpPr>
          <a:xfrm rot="0">
            <a:off x="1028700" y="5143500"/>
            <a:ext cx="5730808" cy="4061983"/>
            <a:chOff x="0" y="0"/>
            <a:chExt cx="7641078" cy="5415978"/>
          </a:xfrm>
        </p:grpSpPr>
        <p:sp>
          <p:nvSpPr>
            <p:cNvPr name="TextBox 7" id="7"/>
            <p:cNvSpPr txBox="true"/>
            <p:nvPr/>
          </p:nvSpPr>
          <p:spPr>
            <a:xfrm rot="0">
              <a:off x="0" y="9525"/>
              <a:ext cx="7641078" cy="1803037"/>
            </a:xfrm>
            <a:prstGeom prst="rect">
              <a:avLst/>
            </a:prstGeom>
          </p:spPr>
          <p:txBody>
            <a:bodyPr anchor="t" rtlCol="false" tIns="0" lIns="0" bIns="0" rIns="0">
              <a:spAutoFit/>
            </a:bodyPr>
            <a:lstStyle/>
            <a:p>
              <a:pPr algn="l">
                <a:lnSpc>
                  <a:spcPts val="10799"/>
                </a:lnSpc>
              </a:pPr>
              <a:r>
                <a:rPr lang="en-US" sz="8999" b="true">
                  <a:solidFill>
                    <a:srgbClr val="000000"/>
                  </a:solidFill>
                  <a:latin typeface="Open Sans Bold"/>
                  <a:ea typeface="Open Sans Bold"/>
                  <a:cs typeface="Open Sans Bold"/>
                  <a:sym typeface="Open Sans Bold"/>
                </a:rPr>
                <a:t>Our Team</a:t>
              </a:r>
            </a:p>
          </p:txBody>
        </p:sp>
        <p:sp>
          <p:nvSpPr>
            <p:cNvPr name="TextBox 8" id="8"/>
            <p:cNvSpPr txBox="true"/>
            <p:nvPr/>
          </p:nvSpPr>
          <p:spPr>
            <a:xfrm rot="0">
              <a:off x="0" y="2765107"/>
              <a:ext cx="7641078" cy="2650871"/>
            </a:xfrm>
            <a:prstGeom prst="rect">
              <a:avLst/>
            </a:prstGeom>
          </p:spPr>
          <p:txBody>
            <a:bodyPr anchor="t" rtlCol="false" tIns="0" lIns="0" bIns="0" rIns="0">
              <a:spAutoFit/>
            </a:bodyPr>
            <a:lstStyle/>
            <a:p>
              <a:pPr algn="l">
                <a:lnSpc>
                  <a:spcPts val="2183"/>
                </a:lnSpc>
              </a:pPr>
              <a:r>
                <a:rPr lang="en-US" sz="2599">
                  <a:solidFill>
                    <a:srgbClr val="000000"/>
                  </a:solidFill>
                  <a:latin typeface="Open Sans"/>
                  <a:ea typeface="Open Sans"/>
                  <a:cs typeface="Open Sans"/>
                  <a:sym typeface="Open Sans"/>
                </a:rPr>
                <a:t>Rohit Singh</a:t>
              </a:r>
            </a:p>
            <a:p>
              <a:pPr algn="l">
                <a:lnSpc>
                  <a:spcPts val="2184"/>
                </a:lnSpc>
              </a:pPr>
            </a:p>
            <a:p>
              <a:pPr algn="l">
                <a:lnSpc>
                  <a:spcPts val="2183"/>
                </a:lnSpc>
              </a:pPr>
              <a:r>
                <a:rPr lang="en-US" sz="2599">
                  <a:solidFill>
                    <a:srgbClr val="000000"/>
                  </a:solidFill>
                  <a:latin typeface="Open Sans"/>
                  <a:ea typeface="Open Sans"/>
                  <a:cs typeface="Open Sans"/>
                  <a:sym typeface="Open Sans"/>
                </a:rPr>
                <a:t>Keshav Kumar</a:t>
              </a:r>
            </a:p>
            <a:p>
              <a:pPr algn="l">
                <a:lnSpc>
                  <a:spcPts val="2184"/>
                </a:lnSpc>
              </a:pPr>
            </a:p>
            <a:p>
              <a:pPr algn="l">
                <a:lnSpc>
                  <a:spcPts val="2183"/>
                </a:lnSpc>
              </a:pPr>
              <a:r>
                <a:rPr lang="en-US" sz="2599">
                  <a:solidFill>
                    <a:srgbClr val="000000"/>
                  </a:solidFill>
                  <a:latin typeface="Open Sans"/>
                  <a:ea typeface="Open Sans"/>
                  <a:cs typeface="Open Sans"/>
                  <a:sym typeface="Open Sans"/>
                </a:rPr>
                <a:t>Vishakha Kumari</a:t>
              </a:r>
            </a:p>
            <a:p>
              <a:pPr algn="l">
                <a:lnSpc>
                  <a:spcPts val="2184"/>
                </a:lnSpc>
              </a:pPr>
            </a:p>
            <a:p>
              <a:pPr algn="l">
                <a:lnSpc>
                  <a:spcPts val="2183"/>
                </a:lnSpc>
              </a:pPr>
              <a:r>
                <a:rPr lang="en-US" sz="2599">
                  <a:solidFill>
                    <a:srgbClr val="000000"/>
                  </a:solidFill>
                  <a:latin typeface="Open Sans"/>
                  <a:ea typeface="Open Sans"/>
                  <a:cs typeface="Open Sans"/>
                  <a:sym typeface="Open Sans"/>
                </a:rPr>
                <a:t>CS Ganapathy</a:t>
              </a:r>
            </a:p>
          </p:txBody>
        </p:sp>
      </p:grpSp>
      <p:sp>
        <p:nvSpPr>
          <p:cNvPr name="TextBox 9" id="9"/>
          <p:cNvSpPr txBox="true"/>
          <p:nvPr/>
        </p:nvSpPr>
        <p:spPr>
          <a:xfrm rot="0">
            <a:off x="15338256" y="7731903"/>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688802" y="3453809"/>
            <a:ext cx="10910396" cy="2072640"/>
          </a:xfrm>
          <a:prstGeom prst="rect">
            <a:avLst/>
          </a:prstGeom>
        </p:spPr>
        <p:txBody>
          <a:bodyPr anchor="t" rtlCol="false" tIns="0" lIns="0" bIns="0" rIns="0">
            <a:spAutoFit/>
          </a:bodyPr>
          <a:lstStyle/>
          <a:p>
            <a:pPr algn="ctr">
              <a:lnSpc>
                <a:spcPts val="7830"/>
              </a:lnSpc>
            </a:pPr>
            <a:r>
              <a:rPr lang="en-US" b="true" sz="9000">
                <a:solidFill>
                  <a:srgbClr val="000000"/>
                </a:solidFill>
                <a:latin typeface="Open Sans Bold"/>
                <a:ea typeface="Open Sans Bold"/>
                <a:cs typeface="Open Sans Bold"/>
                <a:sym typeface="Open Sans Bold"/>
              </a:rPr>
              <a:t>Thank you very much!</a:t>
            </a:r>
          </a:p>
        </p:txBody>
      </p:sp>
      <p:sp>
        <p:nvSpPr>
          <p:cNvPr name="TextBox 3" id="3"/>
          <p:cNvSpPr txBox="true"/>
          <p:nvPr/>
        </p:nvSpPr>
        <p:spPr>
          <a:xfrm rot="0">
            <a:off x="1028700" y="6670631"/>
            <a:ext cx="16737440" cy="448310"/>
          </a:xfrm>
          <a:prstGeom prst="rect">
            <a:avLst/>
          </a:prstGeom>
        </p:spPr>
        <p:txBody>
          <a:bodyPr anchor="t" rtlCol="false" tIns="0" lIns="0" bIns="0" rIns="0">
            <a:spAutoFit/>
          </a:bodyPr>
          <a:lstStyle/>
          <a:p>
            <a:pPr algn="ctr">
              <a:lnSpc>
                <a:spcPts val="3399"/>
              </a:lnSpc>
            </a:pPr>
            <a:r>
              <a:rPr lang="en-US" b="true" sz="3399" spc="-67" u="sng">
                <a:solidFill>
                  <a:srgbClr val="000000"/>
                </a:solidFill>
                <a:latin typeface="Open Sans Bold"/>
                <a:ea typeface="Open Sans Bold"/>
                <a:cs typeface="Open Sans Bold"/>
                <a:sym typeface="Open Sans Bold"/>
                <a:hlinkClick r:id="rId2" tooltip="https://github.com/rohitlee/Football-League-Prediction"/>
              </a:rPr>
              <a:t>https://github.com/rohitlee/Football-League-Prediction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6083732" y="9040784"/>
            <a:ext cx="1175568" cy="137659"/>
          </a:xfrm>
          <a:prstGeom prst="rect">
            <a:avLst/>
          </a:prstGeom>
          <a:solidFill>
            <a:srgbClr val="000000"/>
          </a:solidFill>
        </p:spPr>
      </p:sp>
      <p:sp>
        <p:nvSpPr>
          <p:cNvPr name="TextBox 3" id="3"/>
          <p:cNvSpPr txBox="true"/>
          <p:nvPr/>
        </p:nvSpPr>
        <p:spPr>
          <a:xfrm rot="0">
            <a:off x="10189024" y="1690370"/>
            <a:ext cx="5385195" cy="6849110"/>
          </a:xfrm>
          <a:prstGeom prst="rect">
            <a:avLst/>
          </a:prstGeom>
        </p:spPr>
        <p:txBody>
          <a:bodyPr anchor="t" rtlCol="false" tIns="0" lIns="0" bIns="0" rIns="0">
            <a:spAutoFit/>
          </a:bodyPr>
          <a:lstStyle/>
          <a:p>
            <a:pPr algn="just">
              <a:lnSpc>
                <a:spcPts val="3639"/>
              </a:lnSpc>
            </a:pPr>
            <a:r>
              <a:rPr lang="en-US" sz="2599">
                <a:solidFill>
                  <a:srgbClr val="000000"/>
                </a:solidFill>
                <a:latin typeface="Open Sans"/>
                <a:ea typeface="Open Sans"/>
                <a:cs typeface="Open Sans"/>
                <a:sym typeface="Open Sans"/>
              </a:rPr>
              <a:t>As one of the most popular sports on the planet, football has always been followed very closely by a large number of people. </a:t>
            </a:r>
          </a:p>
          <a:p>
            <a:pPr algn="just">
              <a:lnSpc>
                <a:spcPts val="3639"/>
              </a:lnSpc>
            </a:pPr>
          </a:p>
          <a:p>
            <a:pPr algn="just">
              <a:lnSpc>
                <a:spcPts val="3639"/>
              </a:lnSpc>
            </a:pPr>
            <a:r>
              <a:rPr lang="en-US" sz="2599">
                <a:solidFill>
                  <a:srgbClr val="000000"/>
                </a:solidFill>
                <a:latin typeface="Open Sans"/>
                <a:ea typeface="Open Sans"/>
                <a:cs typeface="Open Sans"/>
                <a:sym typeface="Open Sans"/>
              </a:rPr>
              <a:t>Predicting match outcomes is a complex challenge due to the many variables influencing results.</a:t>
            </a:r>
          </a:p>
          <a:p>
            <a:pPr algn="just">
              <a:lnSpc>
                <a:spcPts val="3639"/>
              </a:lnSpc>
            </a:pPr>
          </a:p>
          <a:p>
            <a:pPr algn="just">
              <a:lnSpc>
                <a:spcPts val="3640"/>
              </a:lnSpc>
            </a:pPr>
            <a:r>
              <a:rPr lang="en-US" sz="2600">
                <a:solidFill>
                  <a:srgbClr val="000000"/>
                </a:solidFill>
                <a:latin typeface="Open Sans"/>
                <a:ea typeface="Open Sans"/>
                <a:cs typeface="Open Sans"/>
                <a:sym typeface="Open Sans"/>
              </a:rPr>
              <a:t>This gives an opportunity to apply ML algorithms to predict football match outcomes, using multiple features that include match statistics and attributes of players from both teams. </a:t>
            </a:r>
          </a:p>
        </p:txBody>
      </p:sp>
      <p:sp>
        <p:nvSpPr>
          <p:cNvPr name="TextBox 4" id="4"/>
          <p:cNvSpPr txBox="true"/>
          <p:nvPr/>
        </p:nvSpPr>
        <p:spPr>
          <a:xfrm rot="0">
            <a:off x="1028700" y="649231"/>
            <a:ext cx="1825794" cy="1526397"/>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/03</a:t>
            </a:r>
          </a:p>
        </p:txBody>
      </p:sp>
      <p:sp>
        <p:nvSpPr>
          <p:cNvPr name="TextBox 5" id="5"/>
          <p:cNvSpPr txBox="true"/>
          <p:nvPr/>
        </p:nvSpPr>
        <p:spPr>
          <a:xfrm rot="0">
            <a:off x="1028700" y="4537710"/>
            <a:ext cx="6478239" cy="1211580"/>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ns Bold"/>
                <a:ea typeface="Open Sans Bold"/>
                <a:cs typeface="Open Sans Bold"/>
                <a:sym typeface="Open Sans Bold"/>
              </a:rPr>
              <a:t>Introduction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773918"/>
            <a:ext cx="6348697" cy="6682013"/>
          </a:xfrm>
          <a:prstGeom prst="rect">
            <a:avLst/>
          </a:prstGeom>
        </p:spPr>
        <p:txBody>
          <a:bodyPr anchor="t" rtlCol="false" tIns="0" lIns="0" bIns="0" rIns="0">
            <a:spAutoFit/>
          </a:bodyPr>
          <a:lstStyle/>
          <a:p>
            <a:pPr algn="just">
              <a:lnSpc>
                <a:spcPts val="3639"/>
              </a:lnSpc>
            </a:pPr>
            <a:r>
              <a:rPr lang="en-US" sz="2599">
                <a:solidFill>
                  <a:srgbClr val="000000"/>
                </a:solidFill>
                <a:latin typeface="Open Sans"/>
                <a:ea typeface="Open Sans"/>
                <a:cs typeface="Open Sans"/>
                <a:sym typeface="Open Sans"/>
              </a:rPr>
              <a:t>Many </a:t>
            </a:r>
            <a:r>
              <a:rPr lang="en-US" sz="2599">
                <a:solidFill>
                  <a:srgbClr val="000000"/>
                </a:solidFill>
                <a:latin typeface="Open Sans"/>
                <a:ea typeface="Open Sans"/>
                <a:cs typeface="Open Sans"/>
                <a:sym typeface="Open Sans"/>
              </a:rPr>
              <a:t>techniqu</a:t>
            </a:r>
            <a:r>
              <a:rPr lang="en-US" sz="2599">
                <a:solidFill>
                  <a:srgbClr val="000000"/>
                </a:solidFill>
                <a:latin typeface="Open Sans"/>
                <a:ea typeface="Open Sans"/>
                <a:cs typeface="Open Sans"/>
                <a:sym typeface="Open Sans"/>
              </a:rPr>
              <a:t>es to predict the outcome of a football matches have traditionally used the number of goals scored by each team as a base measure for evaluating a team’s performance and estimating future results. </a:t>
            </a:r>
          </a:p>
          <a:p>
            <a:pPr algn="just">
              <a:lnSpc>
                <a:spcPts val="3639"/>
              </a:lnSpc>
            </a:pPr>
          </a:p>
          <a:p>
            <a:pPr algn="just">
              <a:lnSpc>
                <a:spcPts val="3639"/>
              </a:lnSpc>
            </a:pPr>
            <a:r>
              <a:rPr lang="en-US" sz="2599">
                <a:solidFill>
                  <a:srgbClr val="000000"/>
                </a:solidFill>
                <a:latin typeface="Open Sans"/>
                <a:ea typeface="Open Sans"/>
                <a:cs typeface="Open Sans"/>
                <a:sym typeface="Open Sans"/>
              </a:rPr>
              <a:t>Such techniques often fail to capture key characteristics of players and the dynamics of the game that affects performance and outcomes.</a:t>
            </a:r>
          </a:p>
          <a:p>
            <a:pPr algn="just">
              <a:lnSpc>
                <a:spcPts val="3639"/>
              </a:lnSpc>
            </a:pPr>
          </a:p>
          <a:p>
            <a:pPr algn="just">
              <a:lnSpc>
                <a:spcPts val="3639"/>
              </a:lnSpc>
            </a:pPr>
            <a:r>
              <a:rPr lang="en-US" sz="2599">
                <a:solidFill>
                  <a:srgbClr val="000000"/>
                </a:solidFill>
                <a:latin typeface="Open Sans"/>
                <a:ea typeface="Open Sans"/>
                <a:cs typeface="Open Sans"/>
                <a:sym typeface="Open Sans"/>
              </a:rPr>
              <a:t>Such techniques often fail to capture key characteristics of players and the dynamics of the game.</a:t>
            </a:r>
          </a:p>
        </p:txBody>
      </p:sp>
      <p:sp>
        <p:nvSpPr>
          <p:cNvPr name="TextBox 3" id="3"/>
          <p:cNvSpPr txBox="true"/>
          <p:nvPr/>
        </p:nvSpPr>
        <p:spPr>
          <a:xfrm rot="0">
            <a:off x="15433506" y="7731903"/>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/04</a:t>
            </a:r>
          </a:p>
        </p:txBody>
      </p:sp>
      <p:sp>
        <p:nvSpPr>
          <p:cNvPr name="TextBox 4" id="4"/>
          <p:cNvSpPr txBox="true"/>
          <p:nvPr/>
        </p:nvSpPr>
        <p:spPr>
          <a:xfrm rot="0">
            <a:off x="10676873" y="3260054"/>
            <a:ext cx="6582427" cy="2709318"/>
          </a:xfrm>
          <a:prstGeom prst="rect">
            <a:avLst/>
          </a:prstGeom>
        </p:spPr>
        <p:txBody>
          <a:bodyPr anchor="t" rtlCol="false" tIns="0" lIns="0" bIns="0" rIns="0">
            <a:spAutoFit/>
          </a:bodyPr>
          <a:lstStyle/>
          <a:p>
            <a:pPr algn="r">
              <a:lnSpc>
                <a:spcPts val="10799"/>
              </a:lnSpc>
            </a:pPr>
            <a:r>
              <a:rPr lang="en-US" sz="8999" b="true">
                <a:solidFill>
                  <a:srgbClr val="000000"/>
                </a:solidFill>
                <a:latin typeface="Open Sans Bold"/>
                <a:ea typeface="Open Sans Bold"/>
                <a:cs typeface="Open Sans Bold"/>
                <a:sym typeface="Open Sans Bold"/>
              </a:rPr>
              <a:t>Problem Statement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6083732" y="9040784"/>
            <a:ext cx="1175568" cy="137659"/>
          </a:xfrm>
          <a:prstGeom prst="rect">
            <a:avLst/>
          </a:prstGeom>
          <a:solidFill>
            <a:srgbClr val="000000"/>
          </a:solidFill>
        </p:spPr>
      </p:sp>
      <p:sp>
        <p:nvSpPr>
          <p:cNvPr name="TextBox 3" id="3"/>
          <p:cNvSpPr txBox="true"/>
          <p:nvPr/>
        </p:nvSpPr>
        <p:spPr>
          <a:xfrm rot="0">
            <a:off x="10318726" y="2833370"/>
            <a:ext cx="5968823" cy="4563110"/>
          </a:xfrm>
          <a:prstGeom prst="rect">
            <a:avLst/>
          </a:prstGeom>
        </p:spPr>
        <p:txBody>
          <a:bodyPr anchor="t" rtlCol="false" tIns="0" lIns="0" bIns="0" rIns="0">
            <a:spAutoFit/>
          </a:bodyPr>
          <a:lstStyle/>
          <a:p>
            <a:pPr algn="just">
              <a:lnSpc>
                <a:spcPts val="3639"/>
              </a:lnSpc>
            </a:pPr>
            <a:r>
              <a:rPr lang="en-US" sz="2599">
                <a:solidFill>
                  <a:srgbClr val="000000"/>
                </a:solidFill>
                <a:latin typeface="Open Sans"/>
                <a:ea typeface="Open Sans"/>
                <a:cs typeface="Open Sans"/>
                <a:sym typeface="Open Sans"/>
              </a:rPr>
              <a:t>The main objective of this project is to explore different Machine Learning</a:t>
            </a:r>
          </a:p>
          <a:p>
            <a:pPr algn="just">
              <a:lnSpc>
                <a:spcPts val="3639"/>
              </a:lnSpc>
            </a:pPr>
            <a:r>
              <a:rPr lang="en-US" sz="2599">
                <a:solidFill>
                  <a:srgbClr val="000000"/>
                </a:solidFill>
                <a:latin typeface="Open Sans"/>
                <a:ea typeface="Open Sans"/>
                <a:cs typeface="Open Sans"/>
                <a:sym typeface="Open Sans"/>
              </a:rPr>
              <a:t>techniques to predict outcome of football match</a:t>
            </a:r>
            <a:r>
              <a:rPr lang="en-US" sz="2599">
                <a:solidFill>
                  <a:srgbClr val="000000"/>
                </a:solidFill>
                <a:latin typeface="Open Sans"/>
                <a:ea typeface="Open Sans"/>
                <a:cs typeface="Open Sans"/>
                <a:sym typeface="Open Sans"/>
              </a:rPr>
              <a:t>es, using in-game match events rather than the number of goals scored by each team.</a:t>
            </a:r>
          </a:p>
          <a:p>
            <a:pPr algn="just">
              <a:lnSpc>
                <a:spcPts val="3639"/>
              </a:lnSpc>
            </a:pPr>
          </a:p>
          <a:p>
            <a:pPr algn="just">
              <a:lnSpc>
                <a:spcPts val="3640"/>
              </a:lnSpc>
            </a:pPr>
            <a:r>
              <a:rPr lang="en-US" sz="2600">
                <a:solidFill>
                  <a:srgbClr val="000000"/>
                </a:solidFill>
                <a:latin typeface="Open Sans"/>
                <a:ea typeface="Open Sans"/>
                <a:cs typeface="Open Sans"/>
                <a:sym typeface="Open Sans"/>
              </a:rPr>
              <a:t>We will explore different model design hypotheses and assess our models’ performance. </a:t>
            </a:r>
          </a:p>
        </p:txBody>
      </p:sp>
      <p:sp>
        <p:nvSpPr>
          <p:cNvPr name="TextBox 4" id="4"/>
          <p:cNvSpPr txBox="true"/>
          <p:nvPr/>
        </p:nvSpPr>
        <p:spPr>
          <a:xfrm rot="0">
            <a:off x="1028700" y="649231"/>
            <a:ext cx="1825794" cy="1526397"/>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/05</a:t>
            </a:r>
          </a:p>
        </p:txBody>
      </p:sp>
      <p:sp>
        <p:nvSpPr>
          <p:cNvPr name="TextBox 5" id="5"/>
          <p:cNvSpPr txBox="true"/>
          <p:nvPr/>
        </p:nvSpPr>
        <p:spPr>
          <a:xfrm rot="0">
            <a:off x="1028700" y="4537710"/>
            <a:ext cx="6478239" cy="1211580"/>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ns Bold"/>
                <a:ea typeface="Open Sans Bold"/>
                <a:cs typeface="Open Sans Bold"/>
                <a:sym typeface="Open Sans Bold"/>
              </a:rPr>
              <a:t>Objective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5433506" y="866775"/>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/06</a:t>
            </a:r>
          </a:p>
        </p:txBody>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4732501" y="2469414"/>
            <a:ext cx="8822997" cy="1167765"/>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Open Sans Bold"/>
                <a:ea typeface="Open Sans Bold"/>
                <a:cs typeface="Open Sans Bold"/>
                <a:sym typeface="Open Sans Bold"/>
              </a:rPr>
              <a:t>Workflow</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01</a:t>
            </a:r>
          </a:p>
        </p:txBody>
      </p:sp>
      <p:sp>
        <p:nvSpPr>
          <p:cNvPr name="TextBox 18" id="18"/>
          <p:cNvSpPr txBox="true"/>
          <p:nvPr/>
        </p:nvSpPr>
        <p:spPr>
          <a:xfrm rot="0">
            <a:off x="5948468"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02</a:t>
            </a:r>
          </a:p>
        </p:txBody>
      </p:sp>
      <p:sp>
        <p:nvSpPr>
          <p:cNvPr name="TextBox 19" id="19"/>
          <p:cNvSpPr txBox="true"/>
          <p:nvPr/>
        </p:nvSpPr>
        <p:spPr>
          <a:xfrm rot="0">
            <a:off x="2227066" y="6428841"/>
            <a:ext cx="2646492" cy="2225422"/>
          </a:xfrm>
          <a:prstGeom prst="rect">
            <a:avLst/>
          </a:prstGeom>
        </p:spPr>
        <p:txBody>
          <a:bodyPr anchor="t" rtlCol="false" tIns="0" lIns="0" bIns="0" rIns="0">
            <a:spAutoFit/>
          </a:bodyPr>
          <a:lstStyle/>
          <a:p>
            <a:pPr algn="l">
              <a:lnSpc>
                <a:spcPts val="3743"/>
              </a:lnSpc>
            </a:pPr>
            <a:r>
              <a:rPr lang="en-US" sz="2399" b="true">
                <a:solidFill>
                  <a:srgbClr val="000000"/>
                </a:solidFill>
                <a:latin typeface="Open Sans Bold"/>
                <a:ea typeface="Open Sans Bold"/>
                <a:cs typeface="Open Sans Bold"/>
                <a:sym typeface="Open Sans Bold"/>
              </a:rPr>
              <a:t>Data Collection </a:t>
            </a:r>
          </a:p>
          <a:p>
            <a:pPr algn="l">
              <a:lnSpc>
                <a:spcPts val="2340"/>
              </a:lnSpc>
            </a:pPr>
            <a:r>
              <a:rPr lang="en-US" sz="1500">
                <a:solidFill>
                  <a:srgbClr val="000000"/>
                </a:solidFill>
                <a:latin typeface="Open Sans"/>
                <a:ea typeface="Open Sans"/>
                <a:cs typeface="Open Sans"/>
                <a:sym typeface="Open Sans"/>
              </a:rPr>
              <a:t>The data for this project was collected by scraping historical football match statistics from the website </a:t>
            </a:r>
            <a:r>
              <a:rPr lang="en-US" sz="1500" u="sng">
                <a:solidFill>
                  <a:srgbClr val="000000"/>
                </a:solidFill>
                <a:latin typeface="Open Sans"/>
                <a:ea typeface="Open Sans"/>
                <a:cs typeface="Open Sans"/>
                <a:sym typeface="Open Sans"/>
                <a:hlinkClick r:id="rId2" tooltip="https://fbref.com/en/comps/9/Premier-League-Stats"/>
              </a:rPr>
              <a:t>FBRef</a:t>
            </a:r>
            <a:r>
              <a:rPr lang="en-US" sz="1500">
                <a:solidFill>
                  <a:srgbClr val="000000"/>
                </a:solidFill>
                <a:latin typeface="Open Sans"/>
                <a:ea typeface="Open Sans"/>
                <a:cs typeface="Open Sans"/>
                <a:sym typeface="Open Sans"/>
              </a:rPr>
              <a:t>.</a:t>
            </a:r>
          </a:p>
          <a:p>
            <a:pPr algn="l">
              <a:lnSpc>
                <a:spcPts val="2340"/>
              </a:lnSpc>
            </a:pPr>
          </a:p>
        </p:txBody>
      </p:sp>
      <p:sp>
        <p:nvSpPr>
          <p:cNvPr name="TextBox 20" id="20"/>
          <p:cNvSpPr txBox="true"/>
          <p:nvPr/>
        </p:nvSpPr>
        <p:spPr>
          <a:xfrm rot="0">
            <a:off x="5948468" y="6419316"/>
            <a:ext cx="2732862" cy="1634871"/>
          </a:xfrm>
          <a:prstGeom prst="rect">
            <a:avLst/>
          </a:prstGeom>
        </p:spPr>
        <p:txBody>
          <a:bodyPr anchor="t" rtlCol="false" tIns="0" lIns="0" bIns="0" rIns="0">
            <a:spAutoFit/>
          </a:bodyPr>
          <a:lstStyle/>
          <a:p>
            <a:pPr algn="l">
              <a:lnSpc>
                <a:spcPts val="3744"/>
              </a:lnSpc>
            </a:pPr>
            <a:r>
              <a:rPr lang="en-US" sz="2400" b="true">
                <a:solidFill>
                  <a:srgbClr val="000000"/>
                </a:solidFill>
                <a:latin typeface="Open Sans Bold"/>
                <a:ea typeface="Open Sans Bold"/>
                <a:cs typeface="Open Sans Bold"/>
                <a:sym typeface="Open Sans Bold"/>
              </a:rPr>
              <a:t>Data Exploration</a:t>
            </a:r>
            <a:r>
              <a:rPr lang="en-US" sz="2400" b="true">
                <a:solidFill>
                  <a:srgbClr val="000000"/>
                </a:solidFill>
                <a:latin typeface="Open Sans Bold"/>
                <a:ea typeface="Open Sans Bold"/>
                <a:cs typeface="Open Sans Bold"/>
                <a:sym typeface="Open Sans Bold"/>
              </a:rPr>
              <a:t> </a:t>
            </a:r>
          </a:p>
          <a:p>
            <a:pPr algn="l">
              <a:lnSpc>
                <a:spcPts val="2340"/>
              </a:lnSpc>
            </a:pPr>
            <a:r>
              <a:rPr lang="en-US" sz="1500">
                <a:solidFill>
                  <a:srgbClr val="000000"/>
                </a:solidFill>
                <a:latin typeface="Open Sans"/>
                <a:ea typeface="Open Sans"/>
                <a:cs typeface="Open Sans"/>
                <a:sym typeface="Open Sans"/>
              </a:rPr>
              <a:t>A dataset of 1660 football matches across five seasons, from 2020/2021 to 2024/2025, was collected.</a:t>
            </a:r>
          </a:p>
        </p:txBody>
      </p:sp>
      <p:sp>
        <p:nvSpPr>
          <p:cNvPr name="TextBox 21" id="21"/>
          <p:cNvSpPr txBox="true"/>
          <p:nvPr/>
        </p:nvSpPr>
        <p:spPr>
          <a:xfrm rot="0">
            <a:off x="9671930"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03</a:t>
            </a:r>
          </a:p>
        </p:txBody>
      </p:sp>
      <p:sp>
        <p:nvSpPr>
          <p:cNvPr name="TextBox 22" id="22"/>
          <p:cNvSpPr txBox="true"/>
          <p:nvPr/>
        </p:nvSpPr>
        <p:spPr>
          <a:xfrm rot="0">
            <a:off x="9671930" y="6428841"/>
            <a:ext cx="3113934" cy="2225421"/>
          </a:xfrm>
          <a:prstGeom prst="rect">
            <a:avLst/>
          </a:prstGeom>
        </p:spPr>
        <p:txBody>
          <a:bodyPr anchor="t" rtlCol="false" tIns="0" lIns="0" bIns="0" rIns="0">
            <a:spAutoFit/>
          </a:bodyPr>
          <a:lstStyle/>
          <a:p>
            <a:pPr algn="l">
              <a:lnSpc>
                <a:spcPts val="3744"/>
              </a:lnSpc>
            </a:pPr>
            <a:r>
              <a:rPr lang="en-US" sz="2400" b="true">
                <a:solidFill>
                  <a:srgbClr val="000000"/>
                </a:solidFill>
                <a:latin typeface="Open Sans Bold"/>
                <a:ea typeface="Open Sans Bold"/>
                <a:cs typeface="Open Sans Bold"/>
                <a:sym typeface="Open Sans Bold"/>
              </a:rPr>
              <a:t>Model Development</a:t>
            </a:r>
          </a:p>
          <a:p>
            <a:pPr algn="l">
              <a:lnSpc>
                <a:spcPts val="2340"/>
              </a:lnSpc>
            </a:pPr>
            <a:r>
              <a:rPr lang="en-US" sz="1500">
                <a:solidFill>
                  <a:srgbClr val="000000"/>
                </a:solidFill>
                <a:latin typeface="Open Sans"/>
                <a:ea typeface="Open Sans"/>
                <a:cs typeface="Open Sans"/>
                <a:sym typeface="Open Sans"/>
              </a:rPr>
              <a:t>D</a:t>
            </a:r>
            <a:r>
              <a:rPr lang="en-US" sz="1500">
                <a:solidFill>
                  <a:srgbClr val="000000"/>
                </a:solidFill>
                <a:latin typeface="Open Sans"/>
                <a:ea typeface="Open Sans"/>
                <a:cs typeface="Open Sans"/>
                <a:sym typeface="Open Sans"/>
              </a:rPr>
              <a:t>ifferent ML algorithms were </a:t>
            </a:r>
          </a:p>
          <a:p>
            <a:pPr algn="l">
              <a:lnSpc>
                <a:spcPts val="2340"/>
              </a:lnSpc>
            </a:pPr>
            <a:r>
              <a:rPr lang="en-US" sz="1500">
                <a:solidFill>
                  <a:srgbClr val="000000"/>
                </a:solidFill>
                <a:latin typeface="Open Sans"/>
                <a:ea typeface="Open Sans"/>
                <a:cs typeface="Open Sans"/>
                <a:sym typeface="Open Sans"/>
              </a:rPr>
              <a:t>explored to predict outcome of football matches, using team and player statistics.</a:t>
            </a:r>
          </a:p>
          <a:p>
            <a:pPr algn="l">
              <a:lnSpc>
                <a:spcPts val="2340"/>
              </a:lnSpc>
            </a:pPr>
            <a:r>
              <a:rPr lang="en-US" sz="1500">
                <a:solidFill>
                  <a:srgbClr val="000000"/>
                </a:solidFill>
                <a:latin typeface="Open Sans"/>
                <a:ea typeface="Open Sans"/>
                <a:cs typeface="Open Sans"/>
                <a:sym typeface="Open Sans"/>
              </a:rPr>
              <a:t>.</a:t>
            </a:r>
          </a:p>
          <a:p>
            <a:pPr algn="l">
              <a:lnSpc>
                <a:spcPts val="2340"/>
              </a:lnSpc>
            </a:pPr>
          </a:p>
        </p:txBody>
      </p:sp>
      <p:sp>
        <p:nvSpPr>
          <p:cNvPr name="TextBox 23" id="23"/>
          <p:cNvSpPr txBox="true"/>
          <p:nvPr/>
        </p:nvSpPr>
        <p:spPr>
          <a:xfrm rot="0">
            <a:off x="13414442"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04</a:t>
            </a:r>
          </a:p>
        </p:txBody>
      </p:sp>
      <p:sp>
        <p:nvSpPr>
          <p:cNvPr name="TextBox 24" id="24"/>
          <p:cNvSpPr txBox="true"/>
          <p:nvPr/>
        </p:nvSpPr>
        <p:spPr>
          <a:xfrm rot="0">
            <a:off x="13414442" y="6428841"/>
            <a:ext cx="2646492" cy="1634871"/>
          </a:xfrm>
          <a:prstGeom prst="rect">
            <a:avLst/>
          </a:prstGeom>
        </p:spPr>
        <p:txBody>
          <a:bodyPr anchor="t" rtlCol="false" tIns="0" lIns="0" bIns="0" rIns="0">
            <a:spAutoFit/>
          </a:bodyPr>
          <a:lstStyle/>
          <a:p>
            <a:pPr algn="l">
              <a:lnSpc>
                <a:spcPts val="3744"/>
              </a:lnSpc>
            </a:pPr>
            <a:r>
              <a:rPr lang="en-US" sz="2400" b="true">
                <a:solidFill>
                  <a:srgbClr val="000000"/>
                </a:solidFill>
                <a:latin typeface="Open Sans Bold"/>
                <a:ea typeface="Open Sans Bold"/>
                <a:cs typeface="Open Sans Bold"/>
                <a:sym typeface="Open Sans Bold"/>
              </a:rPr>
              <a:t>Results</a:t>
            </a:r>
          </a:p>
          <a:p>
            <a:pPr algn="l">
              <a:lnSpc>
                <a:spcPts val="2340"/>
              </a:lnSpc>
            </a:pPr>
            <a:r>
              <a:rPr lang="en-US" sz="1500">
                <a:solidFill>
                  <a:srgbClr val="000000"/>
                </a:solidFill>
                <a:latin typeface="Open Sans"/>
                <a:ea typeface="Open Sans"/>
                <a:cs typeface="Open Sans"/>
                <a:sym typeface="Open Sans"/>
              </a:rPr>
              <a:t>Comparing performance of different ML algorithms with the same set of predictors</a:t>
            </a:r>
            <a:r>
              <a:rPr lang="en-US" sz="1500">
                <a:solidFill>
                  <a:srgbClr val="000000"/>
                </a:solidFill>
                <a:latin typeface="Open Sans"/>
                <a:ea typeface="Open Sans"/>
                <a:cs typeface="Open Sans"/>
                <a:sym typeface="Open Sans"/>
              </a:rPr>
              <a:t>.</a:t>
            </a:r>
          </a:p>
          <a:p>
            <a:pPr algn="l">
              <a:lnSpc>
                <a:spcPts val="23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rot="0">
            <a:off x="16083732" y="9040784"/>
            <a:ext cx="1175568" cy="137659"/>
          </a:xfrm>
          <a:prstGeom prst="rect">
            <a:avLst/>
          </a:prstGeom>
          <a:solidFill>
            <a:srgbClr val="000000"/>
          </a:solidFill>
        </p:spPr>
      </p:sp>
      <p:sp>
        <p:nvSpPr>
          <p:cNvPr name="TextBox 3" id="3"/>
          <p:cNvSpPr txBox="true"/>
          <p:nvPr/>
        </p:nvSpPr>
        <p:spPr>
          <a:xfrm rot="0">
            <a:off x="10318726" y="2604770"/>
            <a:ext cx="5968823" cy="5020310"/>
          </a:xfrm>
          <a:prstGeom prst="rect">
            <a:avLst/>
          </a:prstGeom>
        </p:spPr>
        <p:txBody>
          <a:bodyPr anchor="t" rtlCol="false" tIns="0" lIns="0" bIns="0" rIns="0">
            <a:spAutoFit/>
          </a:bodyPr>
          <a:lstStyle/>
          <a:p>
            <a:pPr algn="just">
              <a:lnSpc>
                <a:spcPts val="3640"/>
              </a:lnSpc>
            </a:pPr>
            <a:r>
              <a:rPr lang="en-US" sz="2600">
                <a:solidFill>
                  <a:srgbClr val="000000"/>
                </a:solidFill>
                <a:latin typeface="Open Sans"/>
                <a:ea typeface="Open Sans"/>
                <a:cs typeface="Open Sans"/>
                <a:sym typeface="Open Sans"/>
              </a:rPr>
              <a:t>The data for this project was collected by scraping historical football match statistics from the website </a:t>
            </a:r>
            <a:r>
              <a:rPr lang="en-US" sz="2600" u="sng">
                <a:solidFill>
                  <a:srgbClr val="000000"/>
                </a:solidFill>
                <a:latin typeface="Open Sans"/>
                <a:ea typeface="Open Sans"/>
                <a:cs typeface="Open Sans"/>
                <a:sym typeface="Open Sans"/>
                <a:hlinkClick r:id="rId2" tooltip="https://fbref.com/en/comps/9/Premier-League-Stats"/>
              </a:rPr>
              <a:t>FBRef</a:t>
            </a:r>
            <a:r>
              <a:rPr lang="en-US" sz="2600">
                <a:solidFill>
                  <a:srgbClr val="000000"/>
                </a:solidFill>
                <a:latin typeface="Open Sans"/>
                <a:ea typeface="Open Sans"/>
                <a:cs typeface="Open Sans"/>
                <a:sym typeface="Open Sans"/>
              </a:rPr>
              <a:t>. A dataset of 1660 football matches across five seasons, from 2020/2021 to 2024/2025, was collected. However, since only seven games had been played in the ongoing 2024/2025 season at the time of data collection, data from this season was excluded from the analysis.</a:t>
            </a:r>
          </a:p>
        </p:txBody>
      </p:sp>
      <p:sp>
        <p:nvSpPr>
          <p:cNvPr name="TextBox 4" id="4"/>
          <p:cNvSpPr txBox="true"/>
          <p:nvPr/>
        </p:nvSpPr>
        <p:spPr>
          <a:xfrm rot="0">
            <a:off x="1028700" y="649231"/>
            <a:ext cx="1825794" cy="1526397"/>
          </a:xfrm>
          <a:prstGeom prst="rect">
            <a:avLst/>
          </a:prstGeom>
        </p:spPr>
        <p:txBody>
          <a:bodyPr anchor="t" rtlCol="false" tIns="0" lIns="0" bIns="0" rIns="0">
            <a:spAutoFit/>
          </a:bodyPr>
          <a:lstStyle/>
          <a:p>
            <a:pPr algn="l">
              <a:lnSpc>
                <a:spcPts val="12599"/>
              </a:lnSpc>
              <a:spcBef>
                <a:spcPct val="0"/>
              </a:spcBef>
            </a:pPr>
            <a:r>
              <a:rPr lang="en-US" sz="8999" b="true">
                <a:solidFill>
                  <a:srgbClr val="000000"/>
                </a:solidFill>
                <a:latin typeface="Open Sans Bold"/>
                <a:ea typeface="Open Sans Bold"/>
                <a:cs typeface="Open Sans Bold"/>
                <a:sym typeface="Open Sans Bold"/>
              </a:rPr>
              <a:t>/07</a:t>
            </a:r>
          </a:p>
        </p:txBody>
      </p:sp>
      <p:sp>
        <p:nvSpPr>
          <p:cNvPr name="TextBox 5" id="5"/>
          <p:cNvSpPr txBox="true"/>
          <p:nvPr/>
        </p:nvSpPr>
        <p:spPr>
          <a:xfrm rot="0">
            <a:off x="1028700" y="3924300"/>
            <a:ext cx="6478239" cy="2438400"/>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ns Bold"/>
                <a:ea typeface="Open Sans Bold"/>
                <a:cs typeface="Open Sans Bold"/>
                <a:sym typeface="Open Sans Bold"/>
              </a:rPr>
              <a:t>Data Collection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996948"/>
            <a:ext cx="6348697" cy="6235953"/>
          </a:xfrm>
          <a:prstGeom prst="rect">
            <a:avLst/>
          </a:prstGeom>
        </p:spPr>
        <p:txBody>
          <a:bodyPr anchor="t" rtlCol="false" tIns="0" lIns="0" bIns="0" rIns="0">
            <a:spAutoFit/>
          </a:bodyPr>
          <a:lstStyle/>
          <a:p>
            <a:pPr algn="just">
              <a:lnSpc>
                <a:spcPts val="3639"/>
              </a:lnSpc>
            </a:pPr>
            <a:r>
              <a:rPr lang="en-US" sz="2599">
                <a:solidFill>
                  <a:srgbClr val="000000"/>
                </a:solidFill>
                <a:latin typeface="Open Sans"/>
                <a:ea typeface="Open Sans"/>
                <a:cs typeface="Open Sans"/>
                <a:sym typeface="Open Sans"/>
              </a:rPr>
              <a:t>Out of 1520 matches, the home team won 666 times (20.94%), 340 matches ended in a draw (10.69%), and the away team won 514 times (16.16%).</a:t>
            </a:r>
          </a:p>
          <a:p>
            <a:pPr algn="just">
              <a:lnSpc>
                <a:spcPts val="3639"/>
              </a:lnSpc>
            </a:pPr>
          </a:p>
          <a:p>
            <a:pPr algn="just">
              <a:lnSpc>
                <a:spcPts val="3639"/>
              </a:lnSpc>
            </a:pPr>
            <a:r>
              <a:rPr lang="en-US" sz="2599">
                <a:solidFill>
                  <a:srgbClr val="000000"/>
                </a:solidFill>
                <a:latin typeface="Open Sans"/>
                <a:ea typeface="Open Sans"/>
                <a:cs typeface="Open Sans"/>
                <a:sym typeface="Open Sans"/>
              </a:rPr>
              <a:t>Among the available variables, an analysis was conducted to determine which were most strongly related to each other, which variables had the highest predictive power for the "goal" attribute, and which could be excluded. To assess the relationships between variables, a correlation matrix was created for all numerical variables</a:t>
            </a:r>
          </a:p>
        </p:txBody>
      </p:sp>
      <p:sp>
        <p:nvSpPr>
          <p:cNvPr name="TextBox 3" id="3"/>
          <p:cNvSpPr txBox="true"/>
          <p:nvPr/>
        </p:nvSpPr>
        <p:spPr>
          <a:xfrm rot="0">
            <a:off x="15433506" y="7731903"/>
            <a:ext cx="1825794" cy="1526397"/>
          </a:xfrm>
          <a:prstGeom prst="rect">
            <a:avLst/>
          </a:prstGeom>
        </p:spPr>
        <p:txBody>
          <a:bodyPr anchor="t" rtlCol="false" tIns="0" lIns="0" bIns="0" rIns="0">
            <a:spAutoFit/>
          </a:bodyPr>
          <a:lstStyle/>
          <a:p>
            <a:pPr algn="r">
              <a:lnSpc>
                <a:spcPts val="12599"/>
              </a:lnSpc>
              <a:spcBef>
                <a:spcPct val="0"/>
              </a:spcBef>
            </a:pPr>
            <a:r>
              <a:rPr lang="en-US" b="true" sz="8999">
                <a:solidFill>
                  <a:srgbClr val="000000"/>
                </a:solidFill>
                <a:latin typeface="Open Sans Bold"/>
                <a:ea typeface="Open Sans Bold"/>
                <a:cs typeface="Open Sans Bold"/>
                <a:sym typeface="Open Sans Bold"/>
              </a:rPr>
              <a:t>/08</a:t>
            </a:r>
          </a:p>
        </p:txBody>
      </p:sp>
      <p:sp>
        <p:nvSpPr>
          <p:cNvPr name="TextBox 4" id="4"/>
          <p:cNvSpPr txBox="true"/>
          <p:nvPr/>
        </p:nvSpPr>
        <p:spPr>
          <a:xfrm rot="0">
            <a:off x="10493901" y="3260054"/>
            <a:ext cx="6765399" cy="2709318"/>
          </a:xfrm>
          <a:prstGeom prst="rect">
            <a:avLst/>
          </a:prstGeom>
        </p:spPr>
        <p:txBody>
          <a:bodyPr anchor="t" rtlCol="false" tIns="0" lIns="0" bIns="0" rIns="0">
            <a:spAutoFit/>
          </a:bodyPr>
          <a:lstStyle/>
          <a:p>
            <a:pPr algn="r">
              <a:lnSpc>
                <a:spcPts val="10799"/>
              </a:lnSpc>
            </a:pPr>
            <a:r>
              <a:rPr lang="en-US" sz="8999" b="true">
                <a:solidFill>
                  <a:srgbClr val="000000"/>
                </a:solidFill>
                <a:latin typeface="Open Sans Bold"/>
                <a:ea typeface="Open Sans Bold"/>
                <a:cs typeface="Open Sans Bold"/>
                <a:sym typeface="Open Sans Bold"/>
              </a:rPr>
              <a:t>Data Exploration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473011" y="351514"/>
            <a:ext cx="11341979" cy="9583972"/>
          </a:xfrm>
          <a:custGeom>
            <a:avLst/>
            <a:gdLst/>
            <a:ahLst/>
            <a:cxnLst/>
            <a:rect r="r" b="b" t="t" l="l"/>
            <a:pathLst>
              <a:path h="9583972" w="11341979">
                <a:moveTo>
                  <a:pt x="0" y="0"/>
                </a:moveTo>
                <a:lnTo>
                  <a:pt x="11341978" y="0"/>
                </a:lnTo>
                <a:lnTo>
                  <a:pt x="11341978" y="9583972"/>
                </a:lnTo>
                <a:lnTo>
                  <a:pt x="0" y="9583972"/>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DAGYQLYvkFY</dc:identifier>
  <dcterms:modified xsi:type="dcterms:W3CDTF">2011-08-01T06:04:30Z</dcterms:modified>
  <cp:revision>1</cp:revision>
  <dc:title>DSP_Project</dc:title>
</cp:coreProperties>
</file>